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3" r:id="rId2"/>
    <p:sldId id="592" r:id="rId3"/>
    <p:sldId id="578" r:id="rId4"/>
    <p:sldId id="598" r:id="rId5"/>
    <p:sldId id="604" r:id="rId6"/>
    <p:sldId id="605" r:id="rId7"/>
    <p:sldId id="593" r:id="rId8"/>
    <p:sldId id="570" r:id="rId9"/>
    <p:sldId id="608" r:id="rId10"/>
    <p:sldId id="609" r:id="rId11"/>
    <p:sldId id="613" r:id="rId12"/>
    <p:sldId id="610" r:id="rId13"/>
    <p:sldId id="612" r:id="rId14"/>
    <p:sldId id="611" r:id="rId15"/>
    <p:sldId id="607" r:id="rId16"/>
    <p:sldId id="594" r:id="rId17"/>
    <p:sldId id="619" r:id="rId18"/>
    <p:sldId id="606" r:id="rId19"/>
    <p:sldId id="620" r:id="rId2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772B3B1-A49F-4BC4-A342-B9CC57AB85F7}">
          <p14:sldIdLst>
            <p14:sldId id="313"/>
            <p14:sldId id="592"/>
            <p14:sldId id="578"/>
            <p14:sldId id="598"/>
            <p14:sldId id="604"/>
            <p14:sldId id="605"/>
            <p14:sldId id="593"/>
            <p14:sldId id="570"/>
            <p14:sldId id="608"/>
            <p14:sldId id="609"/>
            <p14:sldId id="613"/>
            <p14:sldId id="610"/>
            <p14:sldId id="612"/>
            <p14:sldId id="611"/>
            <p14:sldId id="607"/>
            <p14:sldId id="594"/>
            <p14:sldId id="619"/>
            <p14:sldId id="606"/>
            <p14:sldId id="62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асулов Расул Морисович" initials="РР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FF7"/>
    <a:srgbClr val="D2DEEF"/>
    <a:srgbClr val="BDD7EE"/>
    <a:srgbClr val="9ABCE2"/>
    <a:srgbClr val="66A2D8"/>
    <a:srgbClr val="F8CBAD"/>
    <a:srgbClr val="999DA2"/>
    <a:srgbClr val="5B9BD5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2" autoAdjust="0"/>
    <p:restoredTop sz="86076" autoAdjust="0"/>
  </p:normalViewPr>
  <p:slideViewPr>
    <p:cSldViewPr snapToGrid="0" showGuides="1">
      <p:cViewPr varScale="1">
        <p:scale>
          <a:sx n="76" d="100"/>
          <a:sy n="76" d="100"/>
        </p:scale>
        <p:origin x="-1325" y="-72"/>
      </p:cViewPr>
      <p:guideLst>
        <p:guide orient="horz" pos="2183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92" cy="494582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02" y="0"/>
            <a:ext cx="2946292" cy="494582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A6ECCE7B-2B55-459D-8182-D0557B1BD792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083"/>
            <a:ext cx="2946292" cy="494581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02" y="9378083"/>
            <a:ext cx="2946292" cy="494581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6D0AC1E7-E411-4D4E-B275-787F7D6A6A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375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71620CFA-C76D-41D5-AC3C-DFC6FDF4C7C3}" type="datetimeFigureOut">
              <a:rPr lang="ru-RU" smtClean="0"/>
              <a:t>03.11.2023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6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6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14696552-920F-4B31-9AF9-C3E3BD6AA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784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760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168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938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766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512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011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286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961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217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78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8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202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32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77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542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503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873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551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31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1311-C342-449F-8719-7B9CD4DF7028}" type="datetime1">
              <a:rPr lang="en-US" smtClean="0"/>
              <a:t>11/3/2023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30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4B19-5A42-439B-BC4E-92E6DFACC912}" type="datetime1">
              <a:rPr lang="en-US" smtClean="0"/>
              <a:t>11/3/2023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52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4903-EA5C-4235-845E-057482457C1E}" type="datetime1">
              <a:rPr lang="en-US" smtClean="0"/>
              <a:t>11/3/2023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8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>
          <a:xfrm>
            <a:off x="90488" y="990600"/>
            <a:ext cx="1201261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3102000" y="90000"/>
            <a:ext cx="9000000" cy="90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2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495550" y="6408739"/>
            <a:ext cx="7200900" cy="358775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742738" y="6552070"/>
            <a:ext cx="360362" cy="2154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CFD259-276A-48CF-AAAF-66CD61FCC4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2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25" y="6377969"/>
            <a:ext cx="2804161" cy="574516"/>
          </a:xfrm>
          <a:prstGeom prst="rect">
            <a:avLst/>
          </a:prstGeom>
        </p:spPr>
        <p:txBody>
          <a:bodyPr/>
          <a:lstStyle/>
          <a:p>
            <a:fld id="{F610515F-1E8C-4EDF-B9D4-579670099B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11/3/2023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71"/>
            <a:ext cx="3901440" cy="574516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94" y="6394481"/>
            <a:ext cx="2804161" cy="348813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81"/>
            <a:ext cx="5789968" cy="34881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D1FFA894-E666-4AAB-90B4-A00984BD322C}"/>
              </a:ext>
            </a:extLst>
          </p:cNvPr>
          <p:cNvSpPr/>
          <p:nvPr userDrawn="1"/>
        </p:nvSpPr>
        <p:spPr>
          <a:xfrm flipV="1">
            <a:off x="1" y="530121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algn="l" defTabSz="914400" hangingPunct="1"/>
            <a:endParaRPr sz="3867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48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43154" y="1818512"/>
            <a:ext cx="8534401" cy="321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24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xmlns="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AC4B3DDE-8657-4CD7-8D3E-CD345DD21E94}"/>
              </a:ext>
            </a:extLst>
          </p:cNvPr>
          <p:cNvSpPr/>
          <p:nvPr userDrawn="1"/>
        </p:nvSpPr>
        <p:spPr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694-E1C4-4716-8C03-B76FD6043CF6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28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8624-A353-4CCE-A96F-CFD00D8C1AD4}" type="datetime1">
              <a:rPr lang="en-US" smtClean="0"/>
              <a:t>11/3/2023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87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D0D8-DDC3-415D-AFB4-9836CAADE717}" type="datetime1">
              <a:rPr lang="en-US" smtClean="0"/>
              <a:t>11/3/2023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85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0723-DEA8-41F0-B956-5E9E65C26BA2}" type="datetime1">
              <a:rPr lang="en-US" smtClean="0"/>
              <a:t>11/3/2023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13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94BE-2A33-46D9-B44B-1DA6EC2318BF}" type="datetime1">
              <a:rPr lang="en-US" smtClean="0"/>
              <a:t>11/3/2023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63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4775-C4E7-4641-8011-B76361CC31A4}" type="datetime1">
              <a:rPr lang="en-US" smtClean="0"/>
              <a:t>11/3/2023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7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0753-80D8-4465-BE3F-599DB496C4EB}" type="datetime1">
              <a:rPr lang="en-US" smtClean="0"/>
              <a:t>11/3/2023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66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1F9D-C3D5-4D7B-856A-A4D9F4778B21}" type="datetime1">
              <a:rPr lang="en-US" smtClean="0"/>
              <a:t>11/3/2023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0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5A6-A83F-414F-981D-F2E3CEF6C15C}" type="datetime1">
              <a:rPr lang="en-US" smtClean="0"/>
              <a:t>11/3/2023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43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780EA-BA06-41B2-A69A-BB270A83C3D9}" type="datetime1">
              <a:rPr lang="en-US" smtClean="0"/>
              <a:t>11/3/2023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88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8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3C7953D899697CF64C4DE18EEAE0D593F9BF71C58A68976D7789F3766C01ECB6082C35598F460720370B648F02FD3156BA8327E28uAX9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3C7953D899697CF64C4DE18EEAE0D593892F9135BA38976D7789F3766C01ECB6082C3519AF06B245A3FB714B47FC01568A8307834A86E04u3XF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consultantplus://offline/ref=33C7953D899697CF64C4DE18EEAE0D593892F9135BA38976D7789F3766C01ECB72829B5D9AF37526542AE145F2u2X9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3B36B4808D78A771DD2552CD88EF82F8E436104A4A567F4B41AD533FF1696F408DF90DE1DCCFF94BAB1A65A49EFEADECADB45D99E0ED495D675J6tF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consultantplus://offline/ref=43AB70BDE73C3DBFD5638E645CD74524D4C7D4F137089B6FF944FC055F7302B44774F8F558B3CE3433B8F2F1E7475046D9C740FF57ABAB22CF90C8v8t7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>
          <a:xfrm>
            <a:off x="0" y="-63388"/>
            <a:ext cx="12192000" cy="3771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47" y="114300"/>
            <a:ext cx="5906705" cy="6629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4217" r="794"/>
          <a:stretch/>
        </p:blipFill>
        <p:spPr>
          <a:xfrm>
            <a:off x="6179947" y="3708512"/>
            <a:ext cx="5906705" cy="303518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17236" y="2295338"/>
            <a:ext cx="5748482" cy="1133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34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endParaRPr lang="ru-RU" sz="2800" dirty="0">
              <a:solidFill>
                <a:schemeClr val="bg1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109" y="745483"/>
            <a:ext cx="6362965" cy="25414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размещения и сверки информации на сайте</a:t>
            </a:r>
          </a:p>
          <a:p>
            <a:pPr>
              <a:spcBef>
                <a:spcPts val="120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BUS.GOV.RU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7109" y="6191250"/>
            <a:ext cx="6905623" cy="45163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Иркутской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9522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2800350" y="228805"/>
            <a:ext cx="937127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порядке предоставления информации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 государственных и муниципальных учреждениях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10679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25854" y="954303"/>
            <a:ext cx="11590749" cy="5384876"/>
            <a:chOff x="310662" y="973403"/>
            <a:chExt cx="11590749" cy="538487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71574" y="973403"/>
              <a:ext cx="11529837" cy="4090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Плановые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документы 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текущий год и их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актуальные редакции</a:t>
              </a:r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5805256" y="1637159"/>
              <a:ext cx="581489" cy="303126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6657501" y="2293350"/>
              <a:ext cx="5114140" cy="2106238"/>
            </a:xfrm>
            <a:prstGeom prst="roundRect">
              <a:avLst>
                <a:gd name="adj" fmla="val 1401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marL="174625" algn="just"/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Признак недоведения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Государственного (муниципального задания)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проставляется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учреждений в Личном кабинете органа-учредителя </a:t>
              </a:r>
              <a:r>
                <a:rPr lang="ru-RU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ежегодно. </a:t>
              </a:r>
            </a:p>
          </p:txBody>
        </p:sp>
        <p:sp>
          <p:nvSpPr>
            <p:cNvPr id="18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310662" y="2180237"/>
              <a:ext cx="5227131" cy="2458856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Информация о </a:t>
              </a: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государственном (муниципальном) задании на оказание услуг (выполнение работ) и его исполнении</a:t>
              </a:r>
            </a:p>
          </p:txBody>
        </p:sp>
        <p:sp>
          <p:nvSpPr>
            <p:cNvPr id="23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310662" y="4881569"/>
              <a:ext cx="5227130" cy="1047827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/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Информация об операциях с целевыми средствами </a:t>
              </a: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(для автономных и бюджетных учреждений)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82FF1EAB-60BE-4921-9DB0-6EAF6DA317ED}"/>
                </a:ext>
              </a:extLst>
            </p:cNvPr>
            <p:cNvGrpSpPr/>
            <p:nvPr/>
          </p:nvGrpSpPr>
          <p:grpSpPr>
            <a:xfrm>
              <a:off x="6802884" y="3097742"/>
              <a:ext cx="8613" cy="590111"/>
              <a:chOff x="7778815" y="6560348"/>
              <a:chExt cx="8613" cy="766730"/>
            </a:xfrm>
          </p:grpSpPr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xmlns="" id="{E2AFAE5E-B134-437C-BDF9-2ED47215A7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87428" y="6560348"/>
                <a:ext cx="0" cy="405284"/>
              </a:xfrm>
              <a:prstGeom prst="line">
                <a:avLst/>
              </a:prstGeom>
              <a:ln w="111125" cap="rnd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xmlns="" id="{A16B6B03-5EC9-44AC-8A10-A314EA7100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78815" y="7320893"/>
                <a:ext cx="0" cy="6185"/>
              </a:xfrm>
              <a:prstGeom prst="line">
                <a:avLst/>
              </a:prstGeom>
              <a:ln w="101600" cap="rnd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6657501" y="4553000"/>
              <a:ext cx="5227131" cy="1805279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marL="174625" algn="just"/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Признак </a:t>
              </a:r>
              <a:r>
                <a:rPr lang="ru-RU" sz="1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недоведения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целевых средств из бюджета проставляется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учреждений в Личном кабинете органа-учредителя </a:t>
              </a:r>
              <a:r>
                <a:rPr 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ежегодно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Изменение данного признака для учреждений в течение финансового года не ограничено.</a:t>
              </a:r>
            </a:p>
            <a:p>
              <a:pPr marL="174625" algn="just"/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4625" algn="just"/>
              <a:r>
                <a:rPr lang="ru-RU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Внимание!! </a:t>
              </a:r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Подтверждающим документом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является Соглашение о предоставлении целевых субсидий, а не План ФХД, массовая ошибка.</a:t>
              </a:r>
              <a:endPara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xmlns="" id="{82FF1EAB-60BE-4921-9DB0-6EAF6DA317ED}"/>
                </a:ext>
              </a:extLst>
            </p:cNvPr>
            <p:cNvGrpSpPr/>
            <p:nvPr/>
          </p:nvGrpSpPr>
          <p:grpSpPr>
            <a:xfrm>
              <a:off x="6811497" y="5154487"/>
              <a:ext cx="0" cy="589285"/>
              <a:chOff x="7787428" y="5039960"/>
              <a:chExt cx="0" cy="765657"/>
            </a:xfrm>
          </p:grpSpPr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xmlns="" id="{E2AFAE5E-B134-437C-BDF9-2ED47215A7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87428" y="5039960"/>
                <a:ext cx="0" cy="405283"/>
              </a:xfrm>
              <a:prstGeom prst="line">
                <a:avLst/>
              </a:prstGeom>
              <a:ln w="111125" cap="rnd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xmlns="" id="{A16B6B03-5EC9-44AC-8A10-A314EA7100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87428" y="5799432"/>
                <a:ext cx="0" cy="6185"/>
              </a:xfrm>
              <a:prstGeom prst="line">
                <a:avLst/>
              </a:prstGeom>
              <a:ln w="101600" cap="rnd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Прямая со стрелкой 4"/>
            <p:cNvCxnSpPr/>
            <p:nvPr/>
          </p:nvCxnSpPr>
          <p:spPr>
            <a:xfrm>
              <a:off x="5805256" y="3342765"/>
              <a:ext cx="7370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5767963" y="5405483"/>
              <a:ext cx="7370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139699" y="43318"/>
            <a:ext cx="2813051" cy="809053"/>
            <a:chOff x="139700" y="43319"/>
            <a:chExt cx="2063621" cy="405851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0" y="43319"/>
              <a:ext cx="617223" cy="40585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87049" y="71196"/>
              <a:ext cx="1516272" cy="33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Управление Федерального </a:t>
              </a:r>
            </a:p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казначейства по </a:t>
              </a:r>
              <a:r>
                <a:rPr lang="ru-RU" sz="1200" dirty="0" smtClean="0">
                  <a:solidFill>
                    <a:srgbClr val="1F497D"/>
                  </a:solidFill>
                  <a:latin typeface="Cambria" panose="02040503050406030204" pitchFamily="18" charset="0"/>
                </a:rPr>
                <a:t>Иркутской области</a:t>
              </a:r>
              <a:endParaRPr lang="ru-RU" sz="1200" dirty="0">
                <a:solidFill>
                  <a:srgbClr val="1F497D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6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2952750" y="144375"/>
            <a:ext cx="9239250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порядке предоставления информации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 государственных и муниципальных учреждениях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10679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5816" y="973403"/>
            <a:ext cx="11529837" cy="888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заполнения информации об операциях с целевыми средствами в электронном структурированном виде на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bus.gov.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405815" y="1959429"/>
            <a:ext cx="11550025" cy="4733812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«Информация об операциях с целевыми средствами из бюджета»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два вида Информации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операциях с бюджетными инвестициями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объектам капитального строительства и недвижимого имущества) (КФО 6);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 операциях с субсидиями на иные цели (КФО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строке «Сумма планируемых поступлений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осуществление бюджетных инвестиций, ВСЕГО» отражаются данные только в части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отражения наименований и суммы объектов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строительства и приобретаемого недвижимого имущества.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следует соблюдать </a:t>
            </a:r>
            <a:r>
              <a:rPr lang="ru-RU" sz="15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контрольные соотношения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Показатель строки «Сумма планируемых поступлений на осуществление бюджетных инвестиций, ВСЕГО» = показателю строки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объекты капитального строительства и приобретаемого недвижимого имущества»;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Показатель строки «В объекты капитального строительства и приобретаемого недвижимого имущества» = показатель строки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в объекты капитального строительства» + показатель строки «Из них объекты приобретаемого недвижимого имущества»;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Показатель строки «Из них в объекты капитального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строительства»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сумме показателей итоговых строк по наименованию объекта;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Показатель строки «Из них в объекты приобретаемого недвижимого имущества» = сумме показателей итоговых строк по наименованию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операциях с субсидиями на иные цели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по показателям </a:t>
            </a:r>
            <a:r>
              <a:rPr lang="ru-RU" sz="15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поступлений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код КОСГУ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аналитическому подвиду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150) в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разрезе 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кодов целей субсидий, </a:t>
            </a:r>
            <a:r>
              <a:rPr lang="ru-RU" sz="15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наименований 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сумм, 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подведением итоговой суммы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с субсидиями на иные цели. </a:t>
            </a:r>
          </a:p>
          <a:p>
            <a:pPr algn="just">
              <a:spcBef>
                <a:spcPts val="600"/>
              </a:spcBef>
            </a:pP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по каждому виду Информации подводятся отдельно и между собой </a:t>
            </a:r>
            <a:r>
              <a:rPr lang="ru-RU" sz="1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суммируются.</a:t>
            </a:r>
          </a:p>
          <a:p>
            <a:pPr algn="just"/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82FF1EAB-60BE-4921-9DB0-6EAF6DA317ED}"/>
              </a:ext>
            </a:extLst>
          </p:cNvPr>
          <p:cNvGrpSpPr/>
          <p:nvPr/>
        </p:nvGrpSpPr>
        <p:grpSpPr>
          <a:xfrm>
            <a:off x="228600" y="5579282"/>
            <a:ext cx="0" cy="474197"/>
            <a:chOff x="7770202" y="5683762"/>
            <a:chExt cx="0" cy="616123"/>
          </a:xfrm>
        </p:grpSpPr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E2AFAE5E-B134-437C-BDF9-2ED47215A7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0202" y="5683762"/>
              <a:ext cx="0" cy="405284"/>
            </a:xfrm>
            <a:prstGeom prst="line">
              <a:avLst/>
            </a:prstGeom>
            <a:ln w="111125" cap="rnd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xmlns="" id="{A16B6B03-5EC9-44AC-8A10-A314EA7100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0202" y="6293700"/>
              <a:ext cx="0" cy="6185"/>
            </a:xfrm>
            <a:prstGeom prst="line">
              <a:avLst/>
            </a:prstGeom>
            <a:ln w="101600" cap="rnd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8" y="1219215"/>
            <a:ext cx="461283" cy="39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39699" y="43318"/>
            <a:ext cx="2813051" cy="809053"/>
            <a:chOff x="139700" y="43319"/>
            <a:chExt cx="2063621" cy="40585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0" y="43319"/>
              <a:ext cx="617223" cy="40585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87049" y="71196"/>
              <a:ext cx="1516272" cy="33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Управление Федерального </a:t>
              </a:r>
            </a:p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казначейства по </a:t>
              </a:r>
              <a:r>
                <a:rPr lang="ru-RU" sz="1200" dirty="0" smtClean="0">
                  <a:solidFill>
                    <a:srgbClr val="1F497D"/>
                  </a:solidFill>
                  <a:latin typeface="Cambria" panose="02040503050406030204" pitchFamily="18" charset="0"/>
                </a:rPr>
                <a:t>Иркутской области</a:t>
              </a:r>
              <a:endParaRPr lang="ru-RU" sz="1200" dirty="0">
                <a:solidFill>
                  <a:srgbClr val="1F497D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1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2800350" y="139209"/>
            <a:ext cx="9320553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порядке предоставления информации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 государственных и муниципальных учреждениях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10679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71574" y="973403"/>
            <a:ext cx="11529837" cy="5351990"/>
            <a:chOff x="371574" y="973403"/>
            <a:chExt cx="11529837" cy="535199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71574" y="973403"/>
              <a:ext cx="11529837" cy="4090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Отчетные документы за отчетный период 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их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актуальные редакции</a:t>
              </a:r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5805256" y="1484755"/>
              <a:ext cx="581489" cy="303126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4235886" y="1825212"/>
              <a:ext cx="7584776" cy="3258279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just"/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Начиная </a:t>
              </a: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отчетности за 2022 год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Информация о результатах деятельности и об использовании имущества государственными и муниципальными учреждениями ПУБЛИКУЕТСЯ и РАЗМЕЩАЕТСЯ в соответствии с требованиями приказа Минфина России от 2 ноября 2022 г. № 171н. </a:t>
              </a:r>
            </a:p>
            <a:p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Публикация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размещение информации согласно требованиям приказа Минфина России от 30 сентября 2010 г. </a:t>
              </a:r>
              <a:r>
                <a:rPr 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114н НЕ ОСУЩЕСТВЛЯЕТСЯ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Реализована возможность загрузки отчетов в </a:t>
              </a:r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ml</a:t>
              </a:r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-форматах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(для тех учреждений 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кого имеется техническая возможность автоматизировано сформировать </a:t>
              </a:r>
              <a:r>
                <a:rPr lang="ru-RU" sz="1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xml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-документ для загрузки Отчета в Личном кабинете).</a:t>
              </a:r>
            </a:p>
            <a:p>
              <a:endPara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После доработки Отчета на сайте bus.gov.</a:t>
              </a:r>
              <a:r>
                <a:rPr lang="en-US" sz="14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соответствии с требованиями приказа 171 н </a:t>
              </a:r>
              <a:r>
                <a:rPr lang="ru-RU" sz="1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некорректные отчеты учреждений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(например, по форме к приказу № 114 н или загруженные в неверном периоде) </a:t>
              </a:r>
              <a:r>
                <a:rPr lang="ru-RU" sz="1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будут централизованно удалены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нештатным способом с помощью технических специалистов сайта.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>
              <a:off x="3456206" y="3375420"/>
              <a:ext cx="612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632433" y="2551500"/>
              <a:ext cx="2709481" cy="1650383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tabLst>
                  <a:tab pos="446088" algn="l"/>
                </a:tabLst>
              </a:pPr>
              <a:r>
                <a:rPr lang="ru-RU" b="1" dirty="0">
                  <a:solidFill>
                    <a:srgbClr val="11437F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Информация о результатах деятельности и об использовании имущества</a:t>
              </a:r>
            </a:p>
          </p:txBody>
        </p:sp>
        <p:pic>
          <p:nvPicPr>
            <p:cNvPr id="40" name="Picture 2" descr="C:\Users\1\AppData\Local\Microsoft\Windows\Temporary Internet Files\Content.IE5\FUZSU1KV\MC90043475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91" y="2327572"/>
              <a:ext cx="461283" cy="396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578002" y="5155842"/>
              <a:ext cx="11268979" cy="1169551"/>
            </a:xfrm>
            <a:prstGeom prst="rect">
              <a:avLst/>
            </a:prstGeom>
            <a:ln>
              <a:solidFill>
                <a:srgbClr val="C0000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ВАЖНО!!!</a:t>
              </a: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части учреждений субъектов Российской Федерации и муниципальных образований сообщение о дате начала размещении Информации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 результатах деятельности и об использовании имущества государственными и муниципальными учреждениями по новым форматам на Официальном сайте ГМУ за отчетный 2022 год </a:t>
              </a:r>
              <a:r>
                <a:rPr lang="ru-RU" sz="1400" b="1" u="sng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будет доведено </a:t>
              </a:r>
              <a:r>
                <a:rPr lang="ru-RU" sz="14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дополнительно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разделе «Новости» сайта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bus.gov.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ru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ru-RU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настоящее время проводится апробация функционала по размещению указанной информации на Официальном сайте ГМУ.</a:t>
              </a:r>
              <a:endPara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xmlns="" id="{82FF1EAB-60BE-4921-9DB0-6EAF6DA317ED}"/>
                </a:ext>
              </a:extLst>
            </p:cNvPr>
            <p:cNvGrpSpPr/>
            <p:nvPr/>
          </p:nvGrpSpPr>
          <p:grpSpPr>
            <a:xfrm>
              <a:off x="371574" y="5721454"/>
              <a:ext cx="0" cy="474197"/>
              <a:chOff x="7770202" y="5683762"/>
              <a:chExt cx="0" cy="616123"/>
            </a:xfrm>
          </p:grpSpPr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xmlns="" id="{E2AFAE5E-B134-437C-BDF9-2ED47215A7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70202" y="5683762"/>
                <a:ext cx="0" cy="405284"/>
              </a:xfrm>
              <a:prstGeom prst="line">
                <a:avLst/>
              </a:prstGeom>
              <a:ln w="111125" cap="rnd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:a16="http://schemas.microsoft.com/office/drawing/2014/main" xmlns="" id="{A16B6B03-5EC9-44AC-8A10-A314EA7100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70202" y="6293700"/>
                <a:ext cx="0" cy="6185"/>
              </a:xfrm>
              <a:prstGeom prst="line">
                <a:avLst/>
              </a:prstGeom>
              <a:ln w="101600" cap="rnd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16"/>
          <p:cNvGrpSpPr/>
          <p:nvPr/>
        </p:nvGrpSpPr>
        <p:grpSpPr>
          <a:xfrm>
            <a:off x="139699" y="43318"/>
            <a:ext cx="2813051" cy="809053"/>
            <a:chOff x="139700" y="43319"/>
            <a:chExt cx="2063621" cy="405851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0" y="43319"/>
              <a:ext cx="617223" cy="40585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87049" y="71196"/>
              <a:ext cx="1516272" cy="33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Управление Федерального </a:t>
              </a:r>
            </a:p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казначейства по </a:t>
              </a:r>
              <a:r>
                <a:rPr lang="ru-RU" sz="1200" dirty="0" smtClean="0">
                  <a:solidFill>
                    <a:srgbClr val="1F497D"/>
                  </a:solidFill>
                  <a:latin typeface="Cambria" panose="02040503050406030204" pitchFamily="18" charset="0"/>
                </a:rPr>
                <a:t>Иркутской области</a:t>
              </a:r>
              <a:endParaRPr lang="ru-RU" sz="1200" dirty="0">
                <a:solidFill>
                  <a:srgbClr val="1F497D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0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2700414" y="232508"/>
            <a:ext cx="9491586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порядке предоставления информации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 государственных и муниципальных учреждениях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29729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574" y="973403"/>
            <a:ext cx="11529837" cy="4090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Отчетные документы за отчетный период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редакции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805256" y="1517413"/>
            <a:ext cx="581489" cy="30312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899681" y="3783707"/>
            <a:ext cx="61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371574" y="2771336"/>
            <a:ext cx="3318683" cy="2024743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 годовой бухгалтерской отчетности учреждения</a:t>
            </a:r>
          </a:p>
        </p:txBody>
      </p:sp>
      <p:sp>
        <p:nvSpPr>
          <p:cNvPr id="28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4683005" y="2069766"/>
            <a:ext cx="7186042" cy="418815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marL="174625" algn="just"/>
            <a:r>
              <a:rPr lang="ru-RU" sz="15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учреждением ежегодно 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структурированном виде с приложением электронных копий документов.</a:t>
            </a:r>
          </a:p>
          <a:p>
            <a:pPr marL="174625" algn="just">
              <a:spcBef>
                <a:spcPts val="600"/>
              </a:spcBef>
            </a:pP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отчетных форм в электронном структурированном виде и электронными копиями документов </a:t>
            </a:r>
            <a:r>
              <a:rPr lang="ru-RU" sz="15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строго соответствовать друг другу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4625" algn="just">
              <a:spcBef>
                <a:spcPts val="600"/>
              </a:spcBef>
            </a:pPr>
            <a:r>
              <a:rPr lang="ru-RU" sz="15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копии документов прикладываются в полном составе и объеме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заполненными реквизитами полей в соответствии с нормативными правовыми актами Российской Федерации и подписями (либо собственноручной подписи должностных (уполномоченных) лиц либо образами электронных подписей).</a:t>
            </a:r>
          </a:p>
          <a:p>
            <a:pPr marL="174625" algn="just">
              <a:spcBef>
                <a:spcPts val="600"/>
              </a:spcBef>
            </a:pP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годовой бюджетной отчетности учреждения по форме 0503737 размещается </a:t>
            </a:r>
            <a:r>
              <a:rPr lang="ru-RU" sz="15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имеющимся в учете учреждения видам финансового обеспечения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(деятельности).</a:t>
            </a:r>
            <a:endParaRPr lang="ru-RU" sz="155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39699" y="43318"/>
            <a:ext cx="2813051" cy="809053"/>
            <a:chOff x="139700" y="43319"/>
            <a:chExt cx="2063621" cy="40585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0" y="43319"/>
              <a:ext cx="617223" cy="40585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7049" y="71196"/>
              <a:ext cx="1516272" cy="33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Управление Федерального </a:t>
              </a:r>
            </a:p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казначейства по </a:t>
              </a:r>
              <a:r>
                <a:rPr lang="ru-RU" sz="1200" dirty="0" smtClean="0">
                  <a:solidFill>
                    <a:srgbClr val="1F497D"/>
                  </a:solidFill>
                  <a:latin typeface="Cambria" panose="02040503050406030204" pitchFamily="18" charset="0"/>
                </a:rPr>
                <a:t>Иркутской области</a:t>
              </a:r>
              <a:endParaRPr lang="ru-RU" sz="1200" dirty="0">
                <a:solidFill>
                  <a:srgbClr val="1F497D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0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2793851" y="198102"/>
            <a:ext cx="937798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порядке предоставления информации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 государственных и муниципальных учреждениях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92881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574" y="973403"/>
            <a:ext cx="11529837" cy="4090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Отчетные документы за отчетный период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редакции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805256" y="1484755"/>
            <a:ext cx="581489" cy="30312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3102765" y="1827623"/>
            <a:ext cx="5355429" cy="1890787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в данном разделе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размещать в каждом отчетном периоде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независимо от того, были ли в учреждении в этот период проверки, так как данный показатель учитывается в рейтинге субъектов Российской Федерации.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за отчетный период проверки не проводились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подразделе возможно размещение текстового документа, в котором указывается, что за соответствующий период в учреждении не проводилось никаких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(см. ниже)</a:t>
            </a:r>
          </a:p>
          <a:p>
            <a:pPr algn="just"/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77851" y="2727896"/>
            <a:ext cx="43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371574" y="1796143"/>
            <a:ext cx="2151849" cy="1922267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16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Сведения о проведенных в отношении учреждения контрольных мероприятиях и их результатах</a:t>
            </a:r>
          </a:p>
        </p:txBody>
      </p:sp>
      <p:pic>
        <p:nvPicPr>
          <p:cNvPr id="17" name="Рисунок 16"/>
          <p:cNvPicPr/>
          <p:nvPr/>
        </p:nvPicPr>
        <p:blipFill rotWithShape="1">
          <a:blip r:embed="rId3"/>
          <a:srcRect b="45600"/>
          <a:stretch/>
        </p:blipFill>
        <p:spPr>
          <a:xfrm>
            <a:off x="1526757" y="4319816"/>
            <a:ext cx="5084346" cy="23868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Рисунок 17"/>
          <p:cNvPicPr/>
          <p:nvPr/>
        </p:nvPicPr>
        <p:blipFill rotWithShape="1">
          <a:blip r:embed="rId4"/>
          <a:srcRect l="1070" t="1676"/>
          <a:stretch/>
        </p:blipFill>
        <p:spPr bwMode="auto">
          <a:xfrm>
            <a:off x="7116686" y="4319817"/>
            <a:ext cx="4784725" cy="238687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71574" y="4084064"/>
            <a:ext cx="106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Пример:</a:t>
            </a:r>
            <a:endParaRPr lang="ru-RU" i="1" dirty="0"/>
          </a:p>
        </p:txBody>
      </p:sp>
      <p:sp>
        <p:nvSpPr>
          <p:cNvPr id="14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8680375" y="1382486"/>
            <a:ext cx="3176134" cy="285613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/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 проведенных в отношении учреждений контрольных мероприятиях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результатах, осуществляемых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государственного контроля (надзора), муниципального контроля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о государственном контроле (надзоре) в сфере образования, государственном санитарно-эпидемиологическом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 (надзоре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государственном пожарном надзоре и т.д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en-US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независимой оценке качества (если она проводилась не контролирующими органами) не размещается.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39699" y="43318"/>
            <a:ext cx="2813051" cy="809053"/>
            <a:chOff x="139700" y="43319"/>
            <a:chExt cx="2063621" cy="405851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0" y="43319"/>
              <a:ext cx="617223" cy="40585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87049" y="71196"/>
              <a:ext cx="1516272" cy="33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Управление Федерального </a:t>
              </a:r>
            </a:p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казначейства по </a:t>
              </a:r>
              <a:r>
                <a:rPr lang="ru-RU" sz="1200" dirty="0" smtClean="0">
                  <a:solidFill>
                    <a:srgbClr val="1F497D"/>
                  </a:solidFill>
                  <a:latin typeface="Cambria" panose="02040503050406030204" pitchFamily="18" charset="0"/>
                </a:rPr>
                <a:t>Иркутской области</a:t>
              </a:r>
              <a:endParaRPr lang="ru-RU" sz="1200" dirty="0">
                <a:solidFill>
                  <a:srgbClr val="1F497D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25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2828925" y="98701"/>
            <a:ext cx="929197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Рекомендуемые сроки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предоставления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информации государственными и муниципальными учреждениями, размещаемой на сайте «Интернет» bus.gov.ru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10679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223308"/>
              </p:ext>
            </p:extLst>
          </p:nvPr>
        </p:nvGraphicFramePr>
        <p:xfrm>
          <a:off x="381000" y="953083"/>
          <a:ext cx="11491836" cy="586193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58085"/>
                <a:gridCol w="6939870"/>
                <a:gridCol w="3893881"/>
              </a:tblGrid>
              <a:tr h="373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информации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представления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7894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 копии документов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3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 учредителя о создании учреждения;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Учредительные документы (устав) учреждения, в том числе документы на внесение в них изменений;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Свидетельства о государственной регистрации учреждения;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 учредителя о назначении руководителя учреждения;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Положения о филиалах, представительствах учреждения;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Документы, содержащие сведения о составе наблюдательного совета автономного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5 рабочих дней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следующих за днем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принятия документов или внесения изменений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документы.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/>
                </a:tc>
              </a:tr>
              <a:tr h="30219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Электронные 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копии документов и структурированная информация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 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учреждении*</a:t>
                      </a: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(муниципальное) задание на оказание государственных (муниципальных) услуг (выполнение работ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позднее 15 рабочих дней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после начала очередного финансового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/>
                </a:tc>
              </a:tr>
              <a:tr h="303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финансово-хозяйственной деятельности государственного (муниципального)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позднее 15 рабочих дней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начала очередного финансового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/>
                </a:tc>
              </a:tr>
              <a:tr h="303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об операциях с целевыми средствами из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позднее 5 рабочих дней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следующих за днем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принятия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/>
                </a:tc>
              </a:tr>
              <a:tr h="303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показателях бюджетной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сметы.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позднее 15 рабочих дней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начала очередного финансового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/>
                </a:tc>
              </a:tr>
              <a:tr h="202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 выполнении Государственного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позднее 1 апреля года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следующего за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отчетным.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/>
                </a:tc>
              </a:tr>
              <a:tr h="404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 результатах деятельности государственного (муниципального) учреждения и об использовании закрепленного за ним государственного (муниципального)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позднее 1 апреля года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следующего за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отчетным.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/>
                </a:tc>
              </a:tr>
              <a:tr h="202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Годовая бухгалтерская отчетность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позднее 1 апреля года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следующего за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отчетным.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/>
                </a:tc>
              </a:tr>
              <a:tr h="303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ведения (документы) о проведенных в отношении учреждения контрольных мероприятиях и их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результатах.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позднее 5 рабочих дней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следующих за днем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принятия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/>
                </a:tc>
              </a:tr>
              <a:tr h="404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внесении изменений в информацию (документы) по пунктам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1-8.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позднее 5 рабочих дней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следующих за днем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внесения изменений в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1" marR="35461" marT="0" marB="0" anchor="ctr"/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39699" y="43318"/>
            <a:ext cx="2813051" cy="809053"/>
            <a:chOff x="139700" y="43319"/>
            <a:chExt cx="2063621" cy="40585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0" y="43319"/>
              <a:ext cx="617223" cy="40585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87049" y="71196"/>
              <a:ext cx="1516272" cy="33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Управление Федерального </a:t>
              </a:r>
            </a:p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казначейства по </a:t>
              </a:r>
              <a:r>
                <a:rPr lang="ru-RU" sz="1200" dirty="0" smtClean="0">
                  <a:solidFill>
                    <a:srgbClr val="1F497D"/>
                  </a:solidFill>
                  <a:latin typeface="Cambria" panose="02040503050406030204" pitchFamily="18" charset="0"/>
                </a:rPr>
                <a:t>Иркутской области</a:t>
              </a:r>
              <a:endParaRPr lang="ru-RU" sz="1200" dirty="0">
                <a:solidFill>
                  <a:srgbClr val="1F497D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44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2686050" y="7635"/>
            <a:ext cx="9505950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Ошибки при размещении информации о государственных и муниципальных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учреждениях (плановые показатели) и способы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их  исправления.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69814" y="6492875"/>
            <a:ext cx="463193" cy="3651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960" y="1061062"/>
            <a:ext cx="11405865" cy="60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размещении информации на официальном сайте bus.gov.ru следует учитывать ряд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недопустимых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ошибок,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 влияющих на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учреждения,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органа-учредителя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630970" y="1769729"/>
            <a:ext cx="396044" cy="5010163"/>
            <a:chOff x="680282" y="1705461"/>
            <a:chExt cx="396044" cy="5010163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881911" y="1705461"/>
              <a:ext cx="0" cy="5010163"/>
            </a:xfrm>
            <a:prstGeom prst="line">
              <a:avLst/>
            </a:prstGeom>
            <a:noFill/>
            <a:ln w="28575" cap="flat" cmpd="sng">
              <a:solidFill>
                <a:srgbClr val="385D8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" name="Google Shape;1032;p67"/>
            <p:cNvSpPr/>
            <p:nvPr/>
          </p:nvSpPr>
          <p:spPr>
            <a:xfrm>
              <a:off x="687496" y="2147362"/>
              <a:ext cx="388830" cy="387624"/>
            </a:xfrm>
            <a:prstGeom prst="roundRect">
              <a:avLst/>
            </a:prstGeom>
            <a:solidFill>
              <a:schemeClr val="bg1"/>
            </a:solidFill>
            <a:ln w="28575" cap="flat" cmpd="sng">
              <a:solidFill>
                <a:srgbClr val="385D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pPr algn="ctr" defTabSz="2491588"/>
              <a:r>
                <a:rPr lang="en-US" sz="2000" dirty="0">
                  <a:solidFill>
                    <a:prstClr val="black"/>
                  </a:solidFill>
                </a:rPr>
                <a:t>1</a:t>
              </a:r>
              <a:endParaRPr sz="2000" dirty="0">
                <a:solidFill>
                  <a:prstClr val="black"/>
                </a:solidFill>
              </a:endParaRPr>
            </a:p>
          </p:txBody>
        </p:sp>
        <p:sp>
          <p:nvSpPr>
            <p:cNvPr id="24" name="Google Shape;1032;p67"/>
            <p:cNvSpPr/>
            <p:nvPr/>
          </p:nvSpPr>
          <p:spPr>
            <a:xfrm>
              <a:off x="687496" y="3070262"/>
              <a:ext cx="388830" cy="387624"/>
            </a:xfrm>
            <a:prstGeom prst="roundRect">
              <a:avLst/>
            </a:prstGeom>
            <a:solidFill>
              <a:schemeClr val="bg1"/>
            </a:solidFill>
            <a:ln w="28575" cap="flat" cmpd="sng">
              <a:solidFill>
                <a:srgbClr val="385D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pPr algn="ctr" defTabSz="2491588"/>
              <a:r>
                <a:rPr lang="en-US" sz="2000" dirty="0" smtClean="0">
                  <a:solidFill>
                    <a:prstClr val="black"/>
                  </a:solidFill>
                </a:rPr>
                <a:t>2</a:t>
              </a:r>
              <a:endParaRPr sz="2000" dirty="0">
                <a:solidFill>
                  <a:prstClr val="black"/>
                </a:solidFill>
              </a:endParaRPr>
            </a:p>
          </p:txBody>
        </p:sp>
        <p:sp>
          <p:nvSpPr>
            <p:cNvPr id="25" name="Google Shape;1032;p67"/>
            <p:cNvSpPr/>
            <p:nvPr/>
          </p:nvSpPr>
          <p:spPr>
            <a:xfrm>
              <a:off x="687496" y="4036704"/>
              <a:ext cx="388830" cy="387624"/>
            </a:xfrm>
            <a:prstGeom prst="roundRect">
              <a:avLst/>
            </a:prstGeom>
            <a:solidFill>
              <a:schemeClr val="bg1"/>
            </a:solidFill>
            <a:ln w="28575" cap="flat" cmpd="sng">
              <a:solidFill>
                <a:srgbClr val="385D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pPr algn="ctr" defTabSz="2491588"/>
              <a:r>
                <a:rPr lang="en-US" sz="2000" dirty="0" smtClean="0">
                  <a:solidFill>
                    <a:prstClr val="black"/>
                  </a:solidFill>
                </a:rPr>
                <a:t>3</a:t>
              </a:r>
              <a:endParaRPr sz="2000" dirty="0">
                <a:solidFill>
                  <a:prstClr val="black"/>
                </a:solidFill>
              </a:endParaRPr>
            </a:p>
          </p:txBody>
        </p:sp>
        <p:sp>
          <p:nvSpPr>
            <p:cNvPr id="26" name="Google Shape;1032;p67"/>
            <p:cNvSpPr/>
            <p:nvPr/>
          </p:nvSpPr>
          <p:spPr>
            <a:xfrm>
              <a:off x="680282" y="5047057"/>
              <a:ext cx="388830" cy="387624"/>
            </a:xfrm>
            <a:prstGeom prst="roundRect">
              <a:avLst/>
            </a:prstGeom>
            <a:solidFill>
              <a:schemeClr val="bg1"/>
            </a:solidFill>
            <a:ln w="28575" cap="flat" cmpd="sng">
              <a:solidFill>
                <a:srgbClr val="385D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pPr algn="ctr" defTabSz="2491588"/>
              <a:r>
                <a:rPr lang="en-US" sz="2000" dirty="0" smtClean="0">
                  <a:solidFill>
                    <a:prstClr val="black"/>
                  </a:solidFill>
                </a:rPr>
                <a:t>4</a:t>
              </a:r>
              <a:endParaRPr sz="2000" dirty="0">
                <a:solidFill>
                  <a:prstClr val="black"/>
                </a:solidFill>
              </a:endParaRPr>
            </a:p>
          </p:txBody>
        </p:sp>
        <p:sp>
          <p:nvSpPr>
            <p:cNvPr id="27" name="Google Shape;1032;p67"/>
            <p:cNvSpPr/>
            <p:nvPr/>
          </p:nvSpPr>
          <p:spPr>
            <a:xfrm>
              <a:off x="687496" y="6061293"/>
              <a:ext cx="388830" cy="387624"/>
            </a:xfrm>
            <a:prstGeom prst="roundRect">
              <a:avLst/>
            </a:prstGeom>
            <a:solidFill>
              <a:schemeClr val="bg1"/>
            </a:solidFill>
            <a:ln w="28575" cap="flat" cmpd="sng">
              <a:solidFill>
                <a:srgbClr val="385D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pPr algn="ctr" defTabSz="2491588"/>
              <a:r>
                <a:rPr lang="en-US" sz="2000" dirty="0" smtClean="0">
                  <a:solidFill>
                    <a:prstClr val="black"/>
                  </a:solidFill>
                </a:rPr>
                <a:t>5</a:t>
              </a:r>
              <a:endParaRPr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8204235" y="1651289"/>
            <a:ext cx="3428341" cy="5089681"/>
            <a:chOff x="266242" y="1618414"/>
            <a:chExt cx="3428341" cy="5089681"/>
          </a:xfrm>
        </p:grpSpPr>
        <p:sp>
          <p:nvSpPr>
            <p:cNvPr id="21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266243" y="5954269"/>
              <a:ext cx="3428340" cy="753826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Исправление проводится по средством загрузки коррекций или редактирования имеющихся данных.</a:t>
              </a:r>
              <a:endPara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438465" y="1618414"/>
              <a:ext cx="3083895" cy="427724"/>
            </a:xfrm>
            <a:prstGeom prst="roundRect">
              <a:avLst>
                <a:gd name="adj" fmla="val 3010"/>
              </a:avLst>
            </a:prstGeom>
            <a:noFill/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Методы исправления</a:t>
              </a:r>
            </a:p>
          </p:txBody>
        </p:sp>
        <p:sp>
          <p:nvSpPr>
            <p:cNvPr id="29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266242" y="4759550"/>
              <a:ext cx="3370367" cy="1053203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Органу-учредителю необходимо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установить </a:t>
              </a: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учреждению признак «Недоведения ГЗ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(признак «</a:t>
              </a:r>
              <a:r>
                <a:rPr lang="ru-RU" sz="13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Недоведения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ЦС) </a:t>
              </a: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«Да». </a:t>
              </a:r>
            </a:p>
          </p:txBody>
        </p:sp>
        <p:sp>
          <p:nvSpPr>
            <p:cNvPr id="30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266242" y="3889559"/>
              <a:ext cx="3332725" cy="735985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Органу-учредителю необходимо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установит 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учреждению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действительный признак (период) 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«Недоведения ГЗ» - «Да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или «Нет». 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285062" y="2938651"/>
              <a:ext cx="3332725" cy="816901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Органу-учредителю необходимо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установить 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учреждению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действительный признак (период) 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Недоведения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ЦС» 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«Да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или «Нет». 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266242" y="2006134"/>
              <a:ext cx="3332725" cy="791306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Учреждению 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направить заявку в Сводный реестр ГИИС «Электронный бюджет» и скорректировать неверно указанный тип учреждения </a:t>
              </a:r>
            </a:p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(необходима консультация с ТОФК).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91960" y="1603443"/>
            <a:ext cx="7313521" cy="5137527"/>
            <a:chOff x="4356294" y="1578097"/>
            <a:chExt cx="7313521" cy="5137527"/>
          </a:xfrm>
        </p:grpSpPr>
        <p:sp>
          <p:nvSpPr>
            <p:cNvPr id="14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4414267" y="1995248"/>
              <a:ext cx="7255547" cy="816926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500"/>
                </a:lnSpc>
                <a:spcAft>
                  <a:spcPts val="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Несоответствие типа учреждения действующей организационно-правовой форме. Например, контрольные счетные палаты, администрации сельских поселений относятся к </a:t>
              </a:r>
            </a:p>
            <a:p>
              <a:pPr algn="ctr">
                <a:lnSpc>
                  <a:spcPts val="1500"/>
                </a:lnSpc>
                <a:spcAft>
                  <a:spcPts val="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типу учреждения – орган исполнительной власти, тогда как нередко встречаются случаи указания типа таких учреждений, как казенные или бюджетные.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4414268" y="3897089"/>
              <a:ext cx="7255546" cy="735985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соответствие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признака недоведения государственного (муниципального)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задания </a:t>
              </a:r>
              <a:b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текущем году и прошлом отчетном периоде) размещенной информации о государственном (муниципальном)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задании и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годовой бухгалтерской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отчетности.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4414268" y="2946181"/>
              <a:ext cx="7255546" cy="816901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соответствие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признака недоведения целевых средств размещенной информации об операциях с целевыми средствами бюджета,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плана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финансово-хозяйственной деятельности и годовой бухгалтерской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отчетности.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4356295" y="4767081"/>
              <a:ext cx="7313520" cy="1055914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допустимо в разделе «Информация о Государственном (муниципальном) задании и его исполнении» размещать письма (скан-копии) о том, что Государственное (муниципальное) задание не доводится, если признак «Недоведения ГЗ» проставлен «Нет». Аналогичная ситуация касается информации о целевых средствах их бюджета.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4356294" y="5965371"/>
              <a:ext cx="7313520" cy="750253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допустимо в разделе «Информация об операциях с целевыми средствами из бюджета» размещать информацию по субсидиям на выполнение государственного (муниципального) задания. Следует размещать информацию о целевых средствах.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6500092" y="1578097"/>
              <a:ext cx="3083895" cy="427724"/>
            </a:xfrm>
            <a:prstGeom prst="roundRect">
              <a:avLst>
                <a:gd name="adj" fmla="val 3010"/>
              </a:avLst>
            </a:prstGeom>
            <a:noFill/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Ошибки</a:t>
              </a:r>
              <a:endPara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39699" y="43318"/>
            <a:ext cx="2813051" cy="809053"/>
            <a:chOff x="139700" y="43319"/>
            <a:chExt cx="2063621" cy="40585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0" y="43319"/>
              <a:ext cx="617223" cy="405851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87049" y="71196"/>
              <a:ext cx="1516272" cy="33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Федерального </a:t>
              </a:r>
            </a:p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казначейства по </a:t>
              </a:r>
              <a:r>
                <a:rPr lang="ru-RU" sz="1200" dirty="0" smtClean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Иркутской области</a:t>
              </a:r>
              <a:endParaRPr lang="ru-RU" sz="12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68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2696511" y="59539"/>
            <a:ext cx="9333563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Ошибки при размещении информации о государственных и муниципальных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учреждениях (фактические показатели) и способы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их  исправления.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69814" y="6492875"/>
            <a:ext cx="463193" cy="3651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714" y="1013457"/>
            <a:ext cx="11119393" cy="60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размещении информации на официальном сайте bus.gov.ru следует учитывать ряд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недопустимых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ошибок,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 влияющих на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учреждения,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орган-учредителя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201024" y="1828955"/>
            <a:ext cx="312943" cy="4883469"/>
            <a:chOff x="687496" y="1832155"/>
            <a:chExt cx="388830" cy="4883469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870679" y="1832155"/>
              <a:ext cx="11232" cy="4883469"/>
            </a:xfrm>
            <a:prstGeom prst="line">
              <a:avLst/>
            </a:prstGeom>
            <a:noFill/>
            <a:ln w="28575" cap="flat" cmpd="sng">
              <a:solidFill>
                <a:srgbClr val="385D8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" name="Google Shape;1032;p67"/>
            <p:cNvSpPr/>
            <p:nvPr/>
          </p:nvSpPr>
          <p:spPr>
            <a:xfrm>
              <a:off x="687496" y="3246811"/>
              <a:ext cx="388830" cy="387624"/>
            </a:xfrm>
            <a:prstGeom prst="roundRect">
              <a:avLst/>
            </a:prstGeom>
            <a:solidFill>
              <a:schemeClr val="bg1"/>
            </a:solidFill>
            <a:ln w="28575" cap="flat" cmpd="sng">
              <a:solidFill>
                <a:srgbClr val="385D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pPr algn="ctr" defTabSz="2491588"/>
              <a:r>
                <a:rPr lang="en-US" sz="2000" dirty="0">
                  <a:solidFill>
                    <a:prstClr val="black"/>
                  </a:solidFill>
                </a:rPr>
                <a:t>1</a:t>
              </a:r>
              <a:endParaRPr sz="2000" dirty="0">
                <a:solidFill>
                  <a:prstClr val="black"/>
                </a:solidFill>
              </a:endParaRPr>
            </a:p>
          </p:txBody>
        </p:sp>
        <p:sp>
          <p:nvSpPr>
            <p:cNvPr id="27" name="Google Shape;1032;p67"/>
            <p:cNvSpPr/>
            <p:nvPr/>
          </p:nvSpPr>
          <p:spPr>
            <a:xfrm>
              <a:off x="687496" y="5712952"/>
              <a:ext cx="388830" cy="387624"/>
            </a:xfrm>
            <a:prstGeom prst="roundRect">
              <a:avLst/>
            </a:prstGeom>
            <a:solidFill>
              <a:schemeClr val="bg1"/>
            </a:solidFill>
            <a:ln w="28575" cap="flat" cmpd="sng">
              <a:solidFill>
                <a:srgbClr val="385D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pPr algn="ctr" defTabSz="2491588"/>
              <a:r>
                <a:rPr lang="ru-RU" sz="2000" dirty="0">
                  <a:solidFill>
                    <a:prstClr val="black"/>
                  </a:solidFill>
                </a:rPr>
                <a:t>2</a:t>
              </a:r>
              <a:endParaRPr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0" y="1615093"/>
            <a:ext cx="8086775" cy="5108062"/>
            <a:chOff x="4425498" y="1578097"/>
            <a:chExt cx="7363267" cy="5108062"/>
          </a:xfrm>
        </p:grpSpPr>
        <p:sp>
          <p:nvSpPr>
            <p:cNvPr id="14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4454855" y="1930162"/>
              <a:ext cx="7318803" cy="3999870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ts val="13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ru-RU" sz="13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Некорректное размещение информации по показателям годовой бухгалтерской отчетности учреждения</a:t>
              </a:r>
            </a:p>
            <a:p>
              <a:pPr algn="just">
                <a:lnSpc>
                  <a:spcPts val="1300"/>
                </a:lnSpc>
                <a:spcAft>
                  <a:spcPts val="300"/>
                </a:spcAft>
              </a:pP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Дата составления годового отчета  всегда должна быть выставлена 1 </a:t>
              </a: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января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ХХХХ г.,</a:t>
              </a:r>
            </a:p>
            <a:p>
              <a:pPr algn="just">
                <a:lnSpc>
                  <a:spcPts val="1300"/>
                </a:lnSpc>
                <a:spcAft>
                  <a:spcPts val="300"/>
                </a:spcAft>
              </a:pP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Личном кабинете учреждения при заполнении структурированной информации имеется два поля «Дата» - это отчетная дата, и «Дата утверждения документа» – это дата утверждения отчета, порядок заполнения приведен в Руководстве пользователя.</a:t>
              </a:r>
            </a:p>
            <a:p>
              <a:pPr algn="just">
                <a:lnSpc>
                  <a:spcPts val="1300"/>
                </a:lnSpc>
                <a:spcAft>
                  <a:spcPts val="300"/>
                </a:spcAft>
              </a:pP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Удвоение </a:t>
              </a: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показателей итоговых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строк </a:t>
              </a: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формах бюджетной (бухгалтерской) отчетности. Данная ошибка возникает </a:t>
              </a: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из-за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внесения в структуру укрупненных кодов бюджетной классификации Российской Федерации. При размещении отчётных форм на сайте необходимо руководствоваться нормативными правовыми актам Российской Федерации по составлению отчётных форм (191н и 33н).</a:t>
              </a:r>
            </a:p>
            <a:p>
              <a:pPr algn="just">
                <a:lnSpc>
                  <a:spcPts val="1300"/>
                </a:lnSpc>
                <a:spcAft>
                  <a:spcPts val="300"/>
                </a:spcAft>
              </a:pP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Несоблюдение контрольных соотношений: разбалансировка </a:t>
              </a: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валюты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баланса в Балансах </a:t>
              </a: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(актив не равен пассиву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); несоответствие строк 450 и 500 в отчете ф. 0503127; некорректный расчет строки 300 в ф. 0503121; и т.д.</a:t>
              </a:r>
            </a:p>
            <a:p>
              <a:pPr algn="just">
                <a:lnSpc>
                  <a:spcPts val="1300"/>
                </a:lnSpc>
                <a:spcAft>
                  <a:spcPts val="300"/>
                </a:spcAft>
              </a:pP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Размещение данных сводной отчетности по муниципальному образованию вместо отчетности по конкретному учреждению.</a:t>
              </a:r>
            </a:p>
            <a:p>
              <a:pPr algn="just">
                <a:lnSpc>
                  <a:spcPts val="1300"/>
                </a:lnSpc>
              </a:pP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Электронные копии документов ненадлежащего качества: </a:t>
              </a:r>
            </a:p>
            <a:p>
              <a:pPr marL="285750" indent="-285750" algn="just">
                <a:lnSpc>
                  <a:spcPts val="1300"/>
                </a:lnSpc>
                <a:buFontTx/>
                <a:buChar char="-"/>
              </a:pP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содержат полных версий отчета</a:t>
              </a: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(приложены не все листы, сканированы половины листов);</a:t>
              </a:r>
            </a:p>
            <a:p>
              <a:pPr marL="285750" indent="-285750" algn="just">
                <a:lnSpc>
                  <a:spcPts val="1300"/>
                </a:lnSpc>
                <a:buFontTx/>
                <a:buChar char="-"/>
              </a:pP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наименовании бюджета указано «Собственный бюджет» вместо наименования бюджета соответствующего муниципального образования;</a:t>
              </a:r>
            </a:p>
            <a:p>
              <a:pPr marL="285750" indent="-285750" algn="just">
                <a:lnSpc>
                  <a:spcPts val="1300"/>
                </a:lnSpc>
                <a:buFontTx/>
                <a:buChar char="-"/>
              </a:pP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один документ несколькими файлами;</a:t>
              </a:r>
            </a:p>
            <a:p>
              <a:pPr marL="285750" indent="-285750" algn="just">
                <a:lnSpc>
                  <a:spcPts val="1300"/>
                </a:lnSpc>
                <a:buFontTx/>
                <a:buChar char="-"/>
              </a:pP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«слепые» скан-копии;</a:t>
              </a:r>
            </a:p>
            <a:p>
              <a:pPr marL="285750" indent="-285750" algn="just">
                <a:lnSpc>
                  <a:spcPts val="1300"/>
                </a:lnSpc>
                <a:buFontTx/>
                <a:buChar char="-"/>
              </a:pP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приложен файл с текстом «Отчет не размещается»;</a:t>
              </a:r>
            </a:p>
            <a:p>
              <a:pPr marL="285750" indent="-285750" algn="just">
                <a:lnSpc>
                  <a:spcPts val="1300"/>
                </a:lnSpc>
                <a:buFontTx/>
                <a:buChar char="-"/>
              </a:pP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приложен  файл без собственноручных подписей (электронных образов подписей); </a:t>
              </a:r>
            </a:p>
            <a:p>
              <a:pPr marL="285750" indent="-285750" algn="just">
                <a:lnSpc>
                  <a:spcPts val="1300"/>
                </a:lnSpc>
                <a:buFontTx/>
                <a:buChar char="-"/>
              </a:pP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другие случаи.</a:t>
              </a:r>
            </a:p>
            <a:p>
              <a:pPr algn="ctr">
                <a:lnSpc>
                  <a:spcPts val="1500"/>
                </a:lnSpc>
                <a:spcAft>
                  <a:spcPts val="0"/>
                </a:spcAft>
              </a:pPr>
              <a:endPara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1500"/>
                </a:lnSpc>
                <a:spcAft>
                  <a:spcPts val="0"/>
                </a:spcAft>
              </a:pP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4425498" y="5952915"/>
              <a:ext cx="7363267" cy="733244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допустимо </a:t>
              </a: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азмещать документы в неверном периоде</a:t>
              </a: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Например,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плановые документы на 2023 год должны быть размещены в </a:t>
              </a: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периоде на 2023 год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фактические </a:t>
              </a: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документы за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отчетный финансовый 2022 год  - в </a:t>
              </a: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периоде на 2022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6500092" y="1578097"/>
              <a:ext cx="3083895" cy="161086"/>
            </a:xfrm>
            <a:prstGeom prst="roundRect">
              <a:avLst>
                <a:gd name="adj" fmla="val 3010"/>
              </a:avLst>
            </a:prstGeom>
            <a:noFill/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Ошибки</a:t>
              </a:r>
              <a:endPara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8413697" y="1625944"/>
            <a:ext cx="3256117" cy="5097211"/>
            <a:chOff x="438465" y="1618414"/>
            <a:chExt cx="3256117" cy="5097211"/>
          </a:xfrm>
        </p:grpSpPr>
        <p:sp>
          <p:nvSpPr>
            <p:cNvPr id="21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552714" y="2038915"/>
              <a:ext cx="3083895" cy="3052099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Исправление проводится путем загрузки коррекций отчетов (если информация загружается из внешних систем) или редактирования имеющихся данных, с приложением файлов уточняющих электронных копий документов.</a:t>
              </a:r>
            </a:p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endPara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Перед опубликованием </a:t>
              </a: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отчетных форм на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официальный сайт необходимо </a:t>
              </a: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структурированную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информацию выводить на просмотр (печать) и осуществлять её сверку с копиями.</a:t>
              </a:r>
              <a:endPara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438465" y="1618414"/>
              <a:ext cx="3083895" cy="427724"/>
            </a:xfrm>
            <a:prstGeom prst="roundRect">
              <a:avLst>
                <a:gd name="adj" fmla="val 3010"/>
              </a:avLst>
            </a:prstGeom>
            <a:noFill/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Методы исправления</a:t>
              </a:r>
            </a:p>
          </p:txBody>
        </p:sp>
        <p:sp>
          <p:nvSpPr>
            <p:cNvPr id="34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552714" y="5203372"/>
              <a:ext cx="3141868" cy="1512253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500"/>
                </a:lnSpc>
                <a:spcAft>
                  <a:spcPts val="0"/>
                </a:spcAft>
              </a:pP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Исправление проводится путем загрузки коррекций или редактирования имеющихся данных.</a:t>
              </a:r>
            </a:p>
            <a:p>
              <a:pPr algn="ctr">
                <a:lnSpc>
                  <a:spcPts val="1500"/>
                </a:lnSpc>
                <a:spcAft>
                  <a:spcPts val="0"/>
                </a:spcAft>
              </a:pPr>
              <a:r>
                <a:rPr lang="ru-RU" sz="1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Возможен вариант оформления письма в адрес Федерального казначейства об удалении из официального сайта ошибочной размещенной информации.</a:t>
              </a:r>
              <a:endPara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39699" y="43318"/>
            <a:ext cx="2813051" cy="809053"/>
            <a:chOff x="139700" y="43319"/>
            <a:chExt cx="2063621" cy="405851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0" y="43319"/>
              <a:ext cx="617223" cy="40585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87049" y="71196"/>
              <a:ext cx="1516272" cy="33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Управление Федерального </a:t>
              </a:r>
            </a:p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казначейства по </a:t>
              </a:r>
              <a:r>
                <a:rPr lang="ru-RU" sz="1200" dirty="0" smtClean="0">
                  <a:solidFill>
                    <a:srgbClr val="1F497D"/>
                  </a:solidFill>
                  <a:latin typeface="Cambria" panose="02040503050406030204" pitchFamily="18" charset="0"/>
                </a:rPr>
                <a:t>Иркутской области</a:t>
              </a:r>
              <a:endParaRPr lang="ru-RU" sz="1200" dirty="0">
                <a:solidFill>
                  <a:srgbClr val="1F497D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87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5010149" y="376063"/>
            <a:ext cx="7077076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Оформление заявки в службу технической поддержки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10679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1122064"/>
            <a:ext cx="4937760" cy="78483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предоставляет</a:t>
            </a:r>
            <a:r>
              <a:rPr lang="ru-RU" sz="15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возможность формирования и отправки заявок уполномоченным специалистом в службу технической </a:t>
            </a:r>
            <a:r>
              <a:rPr lang="ru-RU" sz="15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сайта bus.gov.ru.</a:t>
            </a:r>
            <a:endParaRPr lang="ru-RU" sz="15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537200" y="1091584"/>
            <a:ext cx="6456045" cy="838815"/>
            <a:chOff x="5537200" y="1294784"/>
            <a:chExt cx="6456045" cy="838815"/>
          </a:xfrm>
        </p:grpSpPr>
        <p:pic>
          <p:nvPicPr>
            <p:cNvPr id="21" name="Рисунок 20"/>
            <p:cNvPicPr/>
            <p:nvPr/>
          </p:nvPicPr>
          <p:blipFill rotWithShape="1">
            <a:blip r:embed="rId3"/>
            <a:srcRect l="19479" t="9928" r="17658" b="77244"/>
            <a:stretch/>
          </p:blipFill>
          <p:spPr bwMode="auto">
            <a:xfrm>
              <a:off x="5537200" y="1294784"/>
              <a:ext cx="6456045" cy="838815"/>
            </a:xfrm>
            <a:prstGeom prst="rect">
              <a:avLst/>
            </a:prstGeom>
            <a:ln w="31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9568180" y="1812925"/>
              <a:ext cx="1549400" cy="245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04800" y="2002484"/>
            <a:ext cx="4937760" cy="201593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sz="15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главной странице Личного кабинета </a:t>
            </a:r>
            <a:r>
              <a:rPr lang="ru-RU" sz="15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r>
              <a:rPr lang="ru-RU" sz="15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гиперссылку </a:t>
            </a:r>
            <a:r>
              <a:rPr lang="ru-RU" sz="15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«Отправить заявку в техподдержку»</a:t>
            </a:r>
            <a:r>
              <a:rPr lang="ru-RU" sz="15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либо связаться с группой поддержки посредством телефона горячей линии </a:t>
            </a:r>
            <a:r>
              <a:rPr lang="ru-RU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8-800-30-10-777</a:t>
            </a:r>
            <a:r>
              <a:rPr lang="ru-RU" sz="15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18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5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Заполнив обязательные поля в окне формирования заявки, прикрепите файл и нажмите на кнопку «Отправить</a:t>
            </a:r>
            <a:r>
              <a:rPr lang="ru-RU" sz="15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5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отобразится сообщение об успешной отправке заявки. Нажмите кнопку «Принять».</a:t>
            </a:r>
          </a:p>
        </p:txBody>
      </p:sp>
      <p:pic>
        <p:nvPicPr>
          <p:cNvPr id="27" name="Рисунок 26"/>
          <p:cNvPicPr/>
          <p:nvPr/>
        </p:nvPicPr>
        <p:blipFill rotWithShape="1">
          <a:blip r:embed="rId4"/>
          <a:srcRect l="20234" t="9646" r="20124" b="16727"/>
          <a:stretch/>
        </p:blipFill>
        <p:spPr bwMode="auto">
          <a:xfrm>
            <a:off x="5537200" y="2002484"/>
            <a:ext cx="6456045" cy="4232910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04800" y="4229618"/>
            <a:ext cx="4937760" cy="170816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sz="15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техническая поддержка долгое время не принимает ваше обращение или не оказывает помощь в ее решении,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может обратиться по телефону в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бюджетного учета и отчетности по операциям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r>
              <a:rPr lang="ru-RU" sz="15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просьбой оказать содействие в решении проблемы. При этом необходимо четко обозначить проблему и указать номер обращения (заявки).</a:t>
            </a:r>
            <a:endParaRPr lang="ru-RU" sz="15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" y="3923782"/>
            <a:ext cx="461283" cy="39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39699" y="43318"/>
            <a:ext cx="2813051" cy="809053"/>
            <a:chOff x="139700" y="43319"/>
            <a:chExt cx="2063621" cy="40585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0" y="43319"/>
              <a:ext cx="617223" cy="40585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87049" y="71196"/>
              <a:ext cx="1516272" cy="33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Управление Федерального </a:t>
              </a:r>
            </a:p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казначейства по </a:t>
              </a:r>
              <a:r>
                <a:rPr lang="ru-RU" sz="1200" dirty="0" smtClean="0">
                  <a:solidFill>
                    <a:srgbClr val="1F497D"/>
                  </a:solidFill>
                  <a:latin typeface="Cambria" panose="02040503050406030204" pitchFamily="18" charset="0"/>
                </a:rPr>
                <a:t>Иркутской области</a:t>
              </a:r>
              <a:endParaRPr lang="ru-RU" sz="1200" dirty="0">
                <a:solidFill>
                  <a:srgbClr val="1F497D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8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Скругленный прямоугольник 149"/>
          <p:cNvSpPr/>
          <p:nvPr/>
        </p:nvSpPr>
        <p:spPr>
          <a:xfrm>
            <a:off x="139699" y="3389212"/>
            <a:ext cx="11890375" cy="8952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входе в Личный кабинет учреждения необходимо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 внимание на выпадающее сообщение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Данное сообщение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содержать информацию о неразмещенных сведениях на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bus.gov.ru . При наличии таких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сообщений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учреждению необходимо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 разместить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на сайте bus.gov.ru в соответствии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 Порядка № 86н.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Заголовок 2"/>
          <p:cNvSpPr>
            <a:spLocks noGrp="1"/>
          </p:cNvSpPr>
          <p:nvPr>
            <p:ph type="title"/>
          </p:nvPr>
        </p:nvSpPr>
        <p:spPr>
          <a:xfrm>
            <a:off x="6075276" y="286902"/>
            <a:ext cx="5789968" cy="249299"/>
          </a:xfr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Заключение и рекомендации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39699" y="1007642"/>
            <a:ext cx="11890375" cy="887833"/>
            <a:chOff x="3157908" y="1074399"/>
            <a:chExt cx="8383852" cy="1145577"/>
          </a:xfrm>
        </p:grpSpPr>
        <p:sp>
          <p:nvSpPr>
            <p:cNvPr id="126" name="Скругленный прямоугольник 125"/>
            <p:cNvSpPr/>
            <p:nvPr/>
          </p:nvSpPr>
          <p:spPr>
            <a:xfrm>
              <a:off x="3157908" y="1074399"/>
              <a:ext cx="8383852" cy="114557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57BAEF7B-05A5-4CA9-AFA3-470DB2AC3D1D}"/>
                </a:ext>
              </a:extLst>
            </p:cNvPr>
            <p:cNvSpPr txBox="1"/>
            <p:nvPr/>
          </p:nvSpPr>
          <p:spPr>
            <a:xfrm>
              <a:off x="3184862" y="1124030"/>
              <a:ext cx="827561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исполнении норм законодательства об обеспечении открытости и доступности своих документов на сайте bus.gov.ru учреждениям </a:t>
              </a:r>
              <a:r>
                <a:rPr lang="ru-RU" sz="14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надо, </a:t>
              </a:r>
              <a:r>
                <a:rPr lang="ru-RU" sz="14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прежде </a:t>
              </a:r>
              <a:r>
                <a:rPr lang="ru-RU" sz="14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всего, </a:t>
              </a:r>
              <a:r>
                <a:rPr lang="ru-RU" sz="14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ориентироваться на правовой акт органа-учредителя о передаче соответствующих полномочий</a:t>
              </a:r>
              <a:r>
                <a:rPr lang="ru-RU" sz="14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Именно этот акт является надлежащим основанием для самостоятельного размещения информации на официальном </a:t>
              </a:r>
              <a:r>
                <a:rPr lang="ru-RU" sz="14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сайте.</a:t>
              </a:r>
              <a:endParaRPr lang="ru-RU" sz="14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2" name="Скругленный прямоугольник 151"/>
          <p:cNvSpPr/>
          <p:nvPr/>
        </p:nvSpPr>
        <p:spPr>
          <a:xfrm>
            <a:off x="139700" y="4413902"/>
            <a:ext cx="11890374" cy="714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ежедневно просматривать новостной блок сайта bus.gov.ru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содержит необходимую информацию по работе с сайтом, информационные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39699" y="1936647"/>
            <a:ext cx="11890375" cy="1384387"/>
            <a:chOff x="1631039" y="2385947"/>
            <a:chExt cx="8214929" cy="1518931"/>
          </a:xfrm>
        </p:grpSpPr>
        <p:sp>
          <p:nvSpPr>
            <p:cNvPr id="129" name="Скругленный прямоугольник 128"/>
            <p:cNvSpPr/>
            <p:nvPr/>
          </p:nvSpPr>
          <p:spPr>
            <a:xfrm>
              <a:off x="1631039" y="2385947"/>
              <a:ext cx="8193413" cy="15189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7BAEF7B-05A5-4CA9-AFA3-470DB2AC3D1D}"/>
                </a:ext>
              </a:extLst>
            </p:cNvPr>
            <p:cNvSpPr txBox="1"/>
            <p:nvPr/>
          </p:nvSpPr>
          <p:spPr>
            <a:xfrm>
              <a:off x="1631039" y="2395188"/>
              <a:ext cx="8214929" cy="136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</a:t>
              </a:r>
              <a:r>
                <a:rPr lang="ru-RU" sz="1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размещении информации </a:t>
              </a: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сайте </a:t>
              </a: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bus.gov.ru </a:t>
              </a:r>
              <a:r>
                <a:rPr lang="ru-RU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уполномоченными сотрудниками учреждения, рекомендуется </a:t>
              </a:r>
              <a:r>
                <a:rPr lang="ru-RU" sz="1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привлекать специалистов финансово-экономической  или бухгалтерской служб</a:t>
              </a:r>
              <a:r>
                <a:rPr lang="ru-RU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так как большая часть размещаемой информации состоит из финансовых показателей, тогда как непрофильные специалисты (сотрудники отделов информационных систем, службы безопасности, заведующие детских садов, заведующие складом и др.) не всегда могут в полной мере правильно разместить структурированную информацию по экономическим (бухгалтерским) показателям, и оценить риск возникающих ошибок.</a:t>
              </a:r>
              <a:endParaRPr lang="ru-RU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39699" y="43318"/>
            <a:ext cx="2813051" cy="809053"/>
            <a:chOff x="139700" y="43319"/>
            <a:chExt cx="2063621" cy="405851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0" y="43319"/>
              <a:ext cx="617223" cy="405851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687049" y="71196"/>
              <a:ext cx="1516272" cy="33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Управление Федерального </a:t>
              </a:r>
            </a:p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казначейства по </a:t>
              </a:r>
              <a:r>
                <a:rPr lang="ru-RU" sz="1200" dirty="0" smtClean="0">
                  <a:solidFill>
                    <a:srgbClr val="1F497D"/>
                  </a:solidFill>
                  <a:latin typeface="Cambria" panose="02040503050406030204" pitchFamily="18" charset="0"/>
                </a:rPr>
                <a:t>Иркутской области</a:t>
              </a:r>
              <a:endParaRPr lang="ru-RU" sz="1200" dirty="0">
                <a:solidFill>
                  <a:srgbClr val="1F497D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55" name="Скругленный прямоугольник 54"/>
          <p:cNvSpPr/>
          <p:nvPr/>
        </p:nvSpPr>
        <p:spPr>
          <a:xfrm>
            <a:off x="177926" y="5260364"/>
            <a:ext cx="11852148" cy="11737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размещении подтверждающих документов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разделам (учредительные документы, ПФХД, бюджетная смета, отчетность и т.д.) не забывать о том, что документ должен быть оформлен соответствующим образом: соблюдение формы, наличие собственноручных  подписей (либо электронных образов подписей) и печатей (при необходимости), хорошо читаемая скан-копия и т.п.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9448800" y="65106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1507707" y="268339"/>
            <a:ext cx="10393704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официального сайта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сети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«Интернет» bus.gov.ru</a:t>
            </a:r>
            <a:r>
              <a:rPr lang="ru-RU" sz="1600" b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300" b="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59366" y="1233346"/>
            <a:ext cx="5740035" cy="6746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Нормативные правовые акты </a:t>
            </a:r>
            <a:endParaRPr lang="ru-RU" sz="2000" b="1" dirty="0" smtClean="0">
              <a:solidFill>
                <a:srgbClr val="11437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Российской </a:t>
            </a:r>
            <a:r>
              <a:rPr lang="ru-RU" sz="20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84635" y="6366860"/>
            <a:ext cx="433552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959364" y="2191930"/>
            <a:ext cx="5740035" cy="1016137"/>
          </a:xfrm>
          <a:prstGeom prst="roundRect">
            <a:avLst>
              <a:gd name="adj" fmla="val 3010"/>
            </a:avLst>
          </a:prstGeom>
          <a:solidFill>
            <a:srgbClr val="00B050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8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2010 г. № 83-ФЗ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января 1996 г. № 7-ФЗ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21 июля 2011 г. № 86н</a:t>
            </a:r>
          </a:p>
          <a:p>
            <a:pPr algn="ctr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390524" y="4687875"/>
            <a:ext cx="4384201" cy="1197918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оценка качества условий оказания услуг организациями (НОК)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390525" y="3472845"/>
            <a:ext cx="4384201" cy="958813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социальном заказе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390526" y="2181223"/>
            <a:ext cx="4384200" cy="1026845"/>
          </a:xfrm>
          <a:prstGeom prst="roundRect">
            <a:avLst>
              <a:gd name="adj" fmla="val 3010"/>
            </a:avLst>
          </a:prstGeom>
          <a:solidFill>
            <a:srgbClr val="00B050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государственных (муниципальных) учреждениях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5244663" y="3153852"/>
            <a:ext cx="403662" cy="17313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noFill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0525" y="1240694"/>
            <a:ext cx="4384201" cy="6672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разделы</a:t>
            </a:r>
            <a:endParaRPr lang="ru-RU" sz="2000" b="1" dirty="0">
              <a:solidFill>
                <a:srgbClr val="11437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959365" y="3488075"/>
            <a:ext cx="5740035" cy="943583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от 13 июля 2020 г. № 189-ФЗ</a:t>
            </a:r>
          </a:p>
          <a:p>
            <a:pPr algn="ctr"/>
            <a:r>
              <a:rPr lang="ru-RU" sz="15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05 ноября 2020 г. № 1789</a:t>
            </a:r>
            <a:endParaRPr lang="ru-RU" sz="15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959365" y="4774773"/>
            <a:ext cx="5740035" cy="111102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РФ от 7 мая 2019 г. N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66н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РФ от 31 мая 2018 г. № 344н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39699" y="43318"/>
            <a:ext cx="2813051" cy="809053"/>
            <a:chOff x="139700" y="43319"/>
            <a:chExt cx="2063621" cy="405851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0" y="43319"/>
              <a:ext cx="617223" cy="40585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049" y="71196"/>
              <a:ext cx="1516272" cy="33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Управление Федерального </a:t>
              </a:r>
            </a:p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казначейства по </a:t>
              </a:r>
              <a:r>
                <a:rPr lang="ru-RU" sz="1200" dirty="0" smtClean="0">
                  <a:solidFill>
                    <a:srgbClr val="1F497D"/>
                  </a:solidFill>
                  <a:latin typeface="Cambria" panose="02040503050406030204" pitchFamily="18" charset="0"/>
                </a:rPr>
                <a:t>Иркутской области</a:t>
              </a:r>
              <a:endParaRPr lang="ru-RU" sz="1200" dirty="0">
                <a:solidFill>
                  <a:srgbClr val="1F497D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95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4248150" y="206785"/>
            <a:ext cx="7653261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размещения и анализа информации на сайте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bus.gov.ru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2423" y="3970932"/>
            <a:ext cx="5103778" cy="101554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Федерального казначейства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23.03.2023 № 98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 в силу с 1 апреля 2023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10679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2510" y="1182159"/>
            <a:ext cx="5018314" cy="20073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Порядок предоставления информации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 (муниципальным) учреждением, ее размещения на официальном сайте в сети интернет и ведения указанного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3043012" y="3379443"/>
            <a:ext cx="517310" cy="4953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559" y="4515499"/>
            <a:ext cx="461283" cy="39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402423" y="1199874"/>
            <a:ext cx="5103778" cy="1989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Требования к </a:t>
            </a:r>
            <a:r>
              <a:rPr lang="ru-RU" sz="2000" b="1" u="sng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проведению сверки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государственных и муниципальных учреждениях, размещенной на официальном сайте в сети «Интернет» www.bus.gov.ru, 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анализа ее </a:t>
            </a:r>
            <a:r>
              <a:rPr lang="ru-RU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8695657" y="3382450"/>
            <a:ext cx="517310" cy="4953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2510" y="3970932"/>
            <a:ext cx="5018314" cy="101554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финансов Российской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21.07.2011 №</a:t>
            </a:r>
            <a:r>
              <a:rPr lang="en-US" sz="2000" b="1" dirty="0" smtClean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86</a:t>
            </a:r>
            <a:r>
              <a:rPr lang="ru-RU" sz="2000" b="1" dirty="0" smtClean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н.</a:t>
            </a:r>
            <a:endParaRPr lang="ru-RU" sz="2000" b="1" dirty="0">
              <a:solidFill>
                <a:srgbClr val="11437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02423" y="5433779"/>
            <a:ext cx="5103778" cy="101554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разработаны и утверждены </a:t>
            </a:r>
          </a:p>
          <a:p>
            <a:pPr algn="ctr"/>
            <a:r>
              <a:rPr lang="ru-RU" sz="16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учета в работе территориальными органами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казначейства.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63"/>
          <a:stretch/>
        </p:blipFill>
        <p:spPr>
          <a:xfrm>
            <a:off x="139699" y="43318"/>
            <a:ext cx="841375" cy="8090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5825" y="98890"/>
            <a:ext cx="2066925" cy="661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964"/>
            <a:r>
              <a:rPr lang="ru-RU" sz="1200" dirty="0">
                <a:solidFill>
                  <a:srgbClr val="1F497D"/>
                </a:solidFill>
                <a:latin typeface="Cambria" panose="02040503050406030204" pitchFamily="18" charset="0"/>
              </a:rPr>
              <a:t>Управление Федерального </a:t>
            </a:r>
          </a:p>
          <a:p>
            <a:pPr defTabSz="912964"/>
            <a:r>
              <a:rPr lang="ru-RU" sz="1200" dirty="0">
                <a:solidFill>
                  <a:srgbClr val="1F497D"/>
                </a:solidFill>
                <a:latin typeface="Cambria" panose="02040503050406030204" pitchFamily="18" charset="0"/>
              </a:rPr>
              <a:t>казначейства по </a:t>
            </a: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Иркутской области</a:t>
            </a:r>
            <a:endParaRPr lang="ru-RU" sz="12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3809999" y="122770"/>
            <a:ext cx="8091411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Ключевые нормы, регулирующие работу, и основные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действия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учреждения и органа-учредителя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10679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26482" y="1140172"/>
            <a:ext cx="10612376" cy="5075572"/>
            <a:chOff x="926482" y="1140172"/>
            <a:chExt cx="10612376" cy="507557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741713" y="2428394"/>
              <a:ext cx="9797144" cy="15389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</a:pP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Документы должен публиковать </a:t>
              </a:r>
              <a:r>
                <a:rPr lang="ru-RU" sz="2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орган-учредитель</a:t>
              </a:r>
            </a:p>
            <a:p>
              <a:pPr algn="ctr">
                <a:lnSpc>
                  <a:spcPct val="107000"/>
                </a:lnSpc>
              </a:pPr>
              <a:endParaRPr lang="ru-RU" sz="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</a:pPr>
              <a:r>
                <a:rPr lang="ru-RU" sz="16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Если </a:t>
              </a:r>
              <a:r>
                <a:rPr lang="ru-RU" sz="16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документы содержатся в федеральных информационных системах или подлежат включению в государственные и (или) муниципальные информационные системы, публикация на сайте bus.gov.ru происходит автоматически - посредством взаимодействия информационных </a:t>
              </a:r>
              <a:r>
                <a:rPr lang="ru-RU" sz="16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систем.</a:t>
              </a:r>
              <a:endPara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741713" y="1140172"/>
              <a:ext cx="9797144" cy="5906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ч. 3.5 ст. 32</a:t>
              </a:r>
              <a:r>
                <a:rPr lang="ru-RU" sz="2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Закона № </a:t>
              </a:r>
              <a:r>
                <a:rPr lang="ru-RU" sz="2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7-ФЗ</a:t>
              </a:r>
            </a:p>
          </p:txBody>
        </p:sp>
        <p:sp>
          <p:nvSpPr>
            <p:cNvPr id="30" name="Стрелка вниз 29"/>
            <p:cNvSpPr/>
            <p:nvPr/>
          </p:nvSpPr>
          <p:spPr>
            <a:xfrm>
              <a:off x="5848231" y="1905000"/>
              <a:ext cx="517310" cy="426594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41714" y="4652127"/>
              <a:ext cx="9797144" cy="156361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u="sng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Вправе наделить </a:t>
              </a:r>
              <a:r>
                <a:rPr lang="ru-RU" sz="2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обязанностью </a:t>
              </a:r>
              <a:r>
                <a:rPr lang="ru-RU" sz="20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сами учреждения </a:t>
              </a:r>
              <a:r>
                <a:rPr lang="ru-RU" sz="2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размещать сведения на сайте </a:t>
              </a:r>
              <a:r>
                <a:rPr lang="ru-RU" sz="20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bus.gov.ru</a:t>
              </a:r>
              <a:endPara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b="1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Основание: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отдельный правовой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 органа-учредителя, 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которым полномочие по размещению сведений на сайте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bus.gov.ru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передается учреждению.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Стрелка вниз 22"/>
            <p:cNvSpPr/>
            <p:nvPr/>
          </p:nvSpPr>
          <p:spPr>
            <a:xfrm>
              <a:off x="5848231" y="4123629"/>
              <a:ext cx="517310" cy="426594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xmlns="" id="{82FF1EAB-60BE-4921-9DB0-6EAF6DA317ED}"/>
                </a:ext>
              </a:extLst>
            </p:cNvPr>
            <p:cNvGrpSpPr/>
            <p:nvPr/>
          </p:nvGrpSpPr>
          <p:grpSpPr>
            <a:xfrm>
              <a:off x="926482" y="4777976"/>
              <a:ext cx="498222" cy="290496"/>
              <a:chOff x="7283479" y="5656725"/>
              <a:chExt cx="946123" cy="594239"/>
            </a:xfrm>
          </p:grpSpPr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:a16="http://schemas.microsoft.com/office/drawing/2014/main" xmlns="" id="{E2AFAE5E-B134-437C-BDF9-2ED47215A7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4022" y="5656725"/>
                <a:ext cx="635580" cy="589480"/>
              </a:xfrm>
              <a:prstGeom prst="line">
                <a:avLst/>
              </a:prstGeom>
              <a:ln w="111125" cap="rnd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xmlns="" id="{A16B6B03-5EC9-44AC-8A10-A314EA7100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3479" y="5901596"/>
                <a:ext cx="304799" cy="349368"/>
              </a:xfrm>
              <a:prstGeom prst="line">
                <a:avLst/>
              </a:prstGeom>
              <a:ln w="101600" cap="rnd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xmlns="" id="{82FF1EAB-60BE-4921-9DB0-6EAF6DA317ED}"/>
                </a:ext>
              </a:extLst>
            </p:cNvPr>
            <p:cNvGrpSpPr/>
            <p:nvPr/>
          </p:nvGrpSpPr>
          <p:grpSpPr>
            <a:xfrm>
              <a:off x="1083294" y="2537619"/>
              <a:ext cx="0" cy="474197"/>
              <a:chOff x="7770202" y="5683762"/>
              <a:chExt cx="0" cy="616123"/>
            </a:xfrm>
          </p:grpSpPr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xmlns="" id="{E2AFAE5E-B134-437C-BDF9-2ED47215A7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70202" y="5683762"/>
                <a:ext cx="0" cy="405284"/>
              </a:xfrm>
              <a:prstGeom prst="line">
                <a:avLst/>
              </a:prstGeom>
              <a:ln w="111125" cap="rnd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xmlns="" id="{A16B6B03-5EC9-44AC-8A10-A314EA7100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70202" y="6293700"/>
                <a:ext cx="0" cy="6185"/>
              </a:xfrm>
              <a:prstGeom prst="line">
                <a:avLst/>
              </a:prstGeom>
              <a:ln w="101600" cap="rnd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16"/>
          <p:cNvGrpSpPr/>
          <p:nvPr/>
        </p:nvGrpSpPr>
        <p:grpSpPr>
          <a:xfrm>
            <a:off x="139699" y="43318"/>
            <a:ext cx="2813051" cy="809053"/>
            <a:chOff x="139700" y="43319"/>
            <a:chExt cx="2063621" cy="405851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0" y="43319"/>
              <a:ext cx="617223" cy="40585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87049" y="71196"/>
              <a:ext cx="1516272" cy="33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Управление Федерального </a:t>
              </a:r>
            </a:p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казначейства по </a:t>
              </a:r>
              <a:r>
                <a:rPr lang="ru-RU" sz="1200" dirty="0" smtClean="0">
                  <a:solidFill>
                    <a:srgbClr val="1F497D"/>
                  </a:solidFill>
                  <a:latin typeface="Cambria" panose="02040503050406030204" pitchFamily="18" charset="0"/>
                </a:rPr>
                <a:t>Иркутской области</a:t>
              </a:r>
              <a:endParaRPr lang="ru-RU" sz="1200" dirty="0">
                <a:solidFill>
                  <a:srgbClr val="1F497D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7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1507707" y="237562"/>
            <a:ext cx="10393704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Ответственность за неразмещение сведений на официальном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сайте 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сети «Интернет» bus.gov.ru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10679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81462" y="1062341"/>
            <a:ext cx="11324095" cy="5576076"/>
            <a:chOff x="481462" y="1062341"/>
            <a:chExt cx="11324095" cy="5576076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481462" y="1062341"/>
              <a:ext cx="11166251" cy="2342906"/>
              <a:chOff x="481462" y="1062341"/>
              <a:chExt cx="11166251" cy="2342906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6531428" y="1062341"/>
                <a:ext cx="5116285" cy="234290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ru-RU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Нарушение порядка обеспечения открытости и доступности сведений, содержащихся в документах, а также самих документов государственных учреждений путем размещения на официальном сайте в информационно-телекоммуникационной сети </a:t>
                </a:r>
                <a:r>
                  <a:rPr lang="ru-RU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«Интернет» (</a:t>
                </a:r>
                <a:r>
                  <a:rPr lang="ru-RU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код нарушения - </a:t>
                </a:r>
                <a:r>
                  <a:rPr lang="ru-RU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07 07 01 00 01 </a:t>
                </a:r>
                <a:r>
                  <a:rPr lang="ru-RU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06</a:t>
                </a:r>
                <a:r>
                  <a:rPr lang="ru-RU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)*</a:t>
                </a:r>
              </a:p>
              <a:p>
                <a:pPr algn="just"/>
                <a:r>
                  <a:rPr lang="ru-RU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--------------------------------</a:t>
                </a:r>
                <a:endPara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ru-RU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4"/>
                  </a:rPr>
                  <a:t>Классификатор</a:t>
                </a:r>
                <a:r>
                  <a:rPr lang="ru-RU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нарушений (рисков), выявляемых Федеральным казначейством в ходе осуществления контроля в финансово-бюджетной сфере, утв. Казначейством России </a:t>
                </a:r>
                <a:r>
                  <a:rPr lang="ru-RU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19.12.2017</a:t>
                </a:r>
                <a:endPara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712105" y="1282033"/>
                <a:ext cx="4883151" cy="162444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отсутствии 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сайте bus.gov.ru актуальной информации контролирующие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органы могут 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проверках </a:t>
                </a:r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выдавать 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предписание </a:t>
                </a:r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 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устранении </a:t>
                </a:r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нарушения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Стрелка вниз 29"/>
              <p:cNvSpPr/>
              <p:nvPr/>
            </p:nvSpPr>
            <p:spPr>
              <a:xfrm rot="16200000">
                <a:off x="5837345" y="1846607"/>
                <a:ext cx="517310" cy="495300"/>
              </a:xfrm>
              <a:prstGeom prst="down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" name="Picture 2" descr="C:\Users\1\AppData\Local\Microsoft\Windows\Temporary Internet Files\Content.IE5\FUZSU1KV\MC900434750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462" y="1103238"/>
                <a:ext cx="461283" cy="396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Прямоугольник 7"/>
            <p:cNvSpPr/>
            <p:nvPr/>
          </p:nvSpPr>
          <p:spPr>
            <a:xfrm>
              <a:off x="712104" y="5558121"/>
              <a:ext cx="4883151" cy="1080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42900" algn="just">
                <a:lnSpc>
                  <a:spcPct val="107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ru-RU" sz="15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 отсутствии </a:t>
              </a:r>
              <a:r>
                <a:rPr lang="ru-RU" sz="1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правового акта органа-учредителя, которым передается </a:t>
              </a:r>
              <a:r>
                <a:rPr lang="ru-RU" sz="15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полномочие</a:t>
              </a:r>
              <a:r>
                <a:rPr lang="ru-RU" sz="15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привлечь руководителя учреждения к ответственности в какой-либо форме </a:t>
              </a:r>
              <a:r>
                <a:rPr lang="ru-RU" sz="15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нельзя.</a:t>
              </a:r>
              <a:endPara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481462" y="3457917"/>
              <a:ext cx="11231567" cy="1843425"/>
              <a:chOff x="481462" y="3457917"/>
              <a:chExt cx="11231567" cy="1843425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6596744" y="3638330"/>
                <a:ext cx="5116285" cy="16630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Своевременное 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размещение сведений на сайте bus.gov.ru может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быть 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одним из критериев эффективности работы </a:t>
                </a:r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руководителя</a:t>
                </a:r>
                <a:endPara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Picture 2" descr="C:\Users\1\AppData\Local\Microsoft\Windows\Temporary Internet Files\Content.IE5\FUZSU1KV\MC900434750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1672" y="3457917"/>
                <a:ext cx="461283" cy="396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712104" y="3638330"/>
                <a:ext cx="4883151" cy="16630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актах органов-учредителей, 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которые передают полномочие по опубликованию,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нередко 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упоминается 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 персональной ответственности руководителей учреждений 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своевременное размещение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документов</a:t>
                </a:r>
                <a:endPara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4" name="Picture 2" descr="C:\Users\1\AppData\Local\Microsoft\Windows\Temporary Internet Files\Content.IE5\FUZSU1KV\MC900434750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462" y="3457917"/>
                <a:ext cx="461283" cy="396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82FF1EAB-60BE-4921-9DB0-6EAF6DA317ED}"/>
                </a:ext>
              </a:extLst>
            </p:cNvPr>
            <p:cNvGrpSpPr/>
            <p:nvPr/>
          </p:nvGrpSpPr>
          <p:grpSpPr>
            <a:xfrm>
              <a:off x="578521" y="5595249"/>
              <a:ext cx="270565" cy="213442"/>
              <a:chOff x="7283479" y="5656725"/>
              <a:chExt cx="946123" cy="594239"/>
            </a:xfrm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xmlns="" id="{E2AFAE5E-B134-437C-BDF9-2ED47215A7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4022" y="5656725"/>
                <a:ext cx="635580" cy="589480"/>
              </a:xfrm>
              <a:prstGeom prst="line">
                <a:avLst/>
              </a:prstGeom>
              <a:ln w="111125" cap="rnd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xmlns="" id="{A16B6B03-5EC9-44AC-8A10-A314EA7100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3479" y="5901596"/>
                <a:ext cx="304799" cy="349368"/>
              </a:xfrm>
              <a:prstGeom prst="line">
                <a:avLst/>
              </a:prstGeom>
              <a:ln w="101600" cap="rnd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596745" y="5558121"/>
              <a:ext cx="5208812" cy="1080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42900" algn="just">
                <a:lnSpc>
                  <a:spcPct val="107000"/>
                </a:lnSpc>
                <a:spcBef>
                  <a:spcPts val="1000"/>
                </a:spcBef>
              </a:pPr>
              <a:r>
                <a:rPr lang="ru-RU" sz="15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 неисполнение обязанности размещения сведений на сайте bus.gov.ru руководителя учреждения (иного должностного лица) можно привлечь к ответственности, как  административной, так и дисциплинарной.</a:t>
              </a:r>
              <a:endPara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xmlns="" id="{82FF1EAB-60BE-4921-9DB0-6EAF6DA317ED}"/>
                </a:ext>
              </a:extLst>
            </p:cNvPr>
            <p:cNvGrpSpPr/>
            <p:nvPr/>
          </p:nvGrpSpPr>
          <p:grpSpPr>
            <a:xfrm>
              <a:off x="6371710" y="5806982"/>
              <a:ext cx="0" cy="474197"/>
              <a:chOff x="7770202" y="5683762"/>
              <a:chExt cx="0" cy="616123"/>
            </a:xfrm>
          </p:grpSpPr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E2AFAE5E-B134-437C-BDF9-2ED47215A7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70202" y="5683762"/>
                <a:ext cx="0" cy="405284"/>
              </a:xfrm>
              <a:prstGeom prst="line">
                <a:avLst/>
              </a:prstGeom>
              <a:ln w="111125" cap="rnd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xmlns="" id="{A16B6B03-5EC9-44AC-8A10-A314EA7100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70202" y="6293700"/>
                <a:ext cx="0" cy="6185"/>
              </a:xfrm>
              <a:prstGeom prst="line">
                <a:avLst/>
              </a:prstGeom>
              <a:ln w="101600" cap="rnd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Группа 25"/>
          <p:cNvGrpSpPr/>
          <p:nvPr/>
        </p:nvGrpSpPr>
        <p:grpSpPr>
          <a:xfrm>
            <a:off x="139699" y="43318"/>
            <a:ext cx="2813051" cy="809053"/>
            <a:chOff x="139700" y="43319"/>
            <a:chExt cx="2063621" cy="405851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0" y="43319"/>
              <a:ext cx="617223" cy="40585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87049" y="71196"/>
              <a:ext cx="1516272" cy="33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Управление Федерального </a:t>
              </a:r>
            </a:p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казначейства по </a:t>
              </a:r>
              <a:r>
                <a:rPr lang="ru-RU" sz="1200" dirty="0" smtClean="0">
                  <a:solidFill>
                    <a:srgbClr val="1F497D"/>
                  </a:solidFill>
                  <a:latin typeface="Cambria" panose="02040503050406030204" pitchFamily="18" charset="0"/>
                </a:rPr>
                <a:t>Иркутской области</a:t>
              </a:r>
              <a:endParaRPr lang="ru-RU" sz="1200" dirty="0">
                <a:solidFill>
                  <a:srgbClr val="1F497D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1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1507707" y="237562"/>
            <a:ext cx="10393704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Ответственность за неразмещение сведений на официальном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сайте 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сети «Интернет» bus.gov.ru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10679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98462" y="999179"/>
            <a:ext cx="11298237" cy="5587696"/>
            <a:chOff x="398462" y="999179"/>
            <a:chExt cx="11298237" cy="558769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361215" y="2307923"/>
              <a:ext cx="6302827" cy="212168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58775" algn="just"/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Муниципалитет закрепил в порядке формирования муниципальных заданий, что их надо публиковать на сайте bus.gov.ru. Учредитель приказом поручил это делать директору учреждения. Тот пропустил 5-дневный срок размещения документов.</a:t>
              </a:r>
            </a:p>
            <a:p>
              <a:pPr indent="358775" algn="just"/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Суд привлек директора к административной ответственности за нарушение порядка формирования заданий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 indent="358775" algn="just"/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Суд заменил штраф предупреждением. Суд учел, что проступок был совершен впервые и не привел к ущербу.</a:t>
              </a:r>
              <a:endPara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12106" y="2523004"/>
              <a:ext cx="3751038" cy="16244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Постановление</a:t>
              </a:r>
              <a:r>
                <a:rPr lang="ru-RU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Хасынского</a:t>
              </a:r>
              <a:r>
                <a:rPr lang="ru-RU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районного суда Магаданской области от 05.04.2023 по делу </a:t>
              </a:r>
              <a:r>
                <a:rPr lang="ru-RU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5-58/2023.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Стрелка вниз 29"/>
            <p:cNvSpPr/>
            <p:nvPr/>
          </p:nvSpPr>
          <p:spPr>
            <a:xfrm rot="16200000">
              <a:off x="4688903" y="3058355"/>
              <a:ext cx="517310" cy="495300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37508" y="4727198"/>
              <a:ext cx="3751038" cy="16630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Решение</a:t>
              </a:r>
              <a:r>
                <a:rPr lang="ru-RU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Железногорского</a:t>
              </a:r>
              <a:r>
                <a:rPr lang="ru-RU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городского суда Курской области от 04.04.2022 по делу </a:t>
              </a:r>
              <a:r>
                <a:rPr lang="ru-RU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12-43/2022.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xmlns="" id="{82FF1EAB-60BE-4921-9DB0-6EAF6DA317ED}"/>
                </a:ext>
              </a:extLst>
            </p:cNvPr>
            <p:cNvGrpSpPr/>
            <p:nvPr/>
          </p:nvGrpSpPr>
          <p:grpSpPr>
            <a:xfrm>
              <a:off x="432707" y="3000568"/>
              <a:ext cx="0" cy="474197"/>
              <a:chOff x="7770202" y="5683762"/>
              <a:chExt cx="0" cy="616123"/>
            </a:xfrm>
          </p:grpSpPr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xmlns="" id="{E2AFAE5E-B134-437C-BDF9-2ED47215A7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70202" y="5683762"/>
                <a:ext cx="0" cy="405284"/>
              </a:xfrm>
              <a:prstGeom prst="line">
                <a:avLst/>
              </a:prstGeom>
              <a:ln w="111125" cap="rnd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xmlns="" id="{A16B6B03-5EC9-44AC-8A10-A314EA7100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70202" y="6293700"/>
                <a:ext cx="0" cy="6185"/>
              </a:xfrm>
              <a:prstGeom prst="line">
                <a:avLst/>
              </a:prstGeom>
              <a:ln w="101600" cap="rnd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xmlns="" id="{82FF1EAB-60BE-4921-9DB0-6EAF6DA317ED}"/>
                </a:ext>
              </a:extLst>
            </p:cNvPr>
            <p:cNvGrpSpPr/>
            <p:nvPr/>
          </p:nvGrpSpPr>
          <p:grpSpPr>
            <a:xfrm>
              <a:off x="432707" y="5196635"/>
              <a:ext cx="0" cy="474197"/>
              <a:chOff x="7770202" y="5683762"/>
              <a:chExt cx="0" cy="616123"/>
            </a:xfrm>
          </p:grpSpPr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xmlns="" id="{E2AFAE5E-B134-437C-BDF9-2ED47215A7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70202" y="5683762"/>
                <a:ext cx="0" cy="405284"/>
              </a:xfrm>
              <a:prstGeom prst="line">
                <a:avLst/>
              </a:prstGeom>
              <a:ln w="111125" cap="rnd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xmlns="" id="{A16B6B03-5EC9-44AC-8A10-A314EA7100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70202" y="6293700"/>
                <a:ext cx="0" cy="6185"/>
              </a:xfrm>
              <a:prstGeom prst="line">
                <a:avLst/>
              </a:prstGeom>
              <a:ln w="101600" cap="rnd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Прямоугольник 32"/>
            <p:cNvSpPr/>
            <p:nvPr/>
          </p:nvSpPr>
          <p:spPr>
            <a:xfrm>
              <a:off x="5361215" y="4546795"/>
              <a:ext cx="6335484" cy="204008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58775" algn="just"/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Администрация города указала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порядке формирования муниципальных заданий, что их надо публиковать. Учредитель поручил это делать учреждению.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Учреждение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пропустило 5-дневный срок размещения документов. </a:t>
              </a:r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Руководителя учреждения привлекли к административной ответственности за 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нарушение </a:t>
              </a:r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формирования задания.</a:t>
              </a:r>
            </a:p>
            <a:p>
              <a:pPr indent="358775" algn="just"/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Суд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заменил штраф предупреждением.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Суд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учел, что директор совершил проступок впервые и это не привело к ущербу.</a:t>
              </a:r>
            </a:p>
          </p:txBody>
        </p:sp>
        <p:sp>
          <p:nvSpPr>
            <p:cNvPr id="34" name="Стрелка вниз 33"/>
            <p:cNvSpPr/>
            <p:nvPr/>
          </p:nvSpPr>
          <p:spPr>
            <a:xfrm rot="16200000">
              <a:off x="4688903" y="5363602"/>
              <a:ext cx="517310" cy="495300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361214" y="1095416"/>
              <a:ext cx="6302827" cy="92333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58775" algn="ctr"/>
              <a:r>
                <a:rPr lang="ru-RU" sz="1600" b="1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Статья 15.15.15.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Нарушение порядка формирования государственного (муниципального)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задания</a:t>
              </a:r>
              <a:b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(КоАП от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30.12.2001 №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195-ФЗ).</a:t>
              </a:r>
              <a:endPara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12106" y="1095416"/>
              <a:ext cx="3776440" cy="9233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Несвоевременное опубликование государственного (муниципального) задания</a:t>
              </a:r>
            </a:p>
          </p:txBody>
        </p:sp>
        <p:pic>
          <p:nvPicPr>
            <p:cNvPr id="35" name="Picture 2" descr="C:\Users\1\AppData\Local\Microsoft\Windows\Temporary Internet Files\Content.IE5\FUZSU1KV\MC90043475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62" y="999179"/>
              <a:ext cx="461283" cy="396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Стрелка вниз 35"/>
            <p:cNvSpPr/>
            <p:nvPr/>
          </p:nvSpPr>
          <p:spPr>
            <a:xfrm rot="16200000">
              <a:off x="4688903" y="1309431"/>
              <a:ext cx="517310" cy="495300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50420" y="2177143"/>
              <a:ext cx="1613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Примеры:</a:t>
              </a:r>
              <a:endParaRPr lang="ru-RU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39699" y="43318"/>
            <a:ext cx="2813051" cy="809053"/>
            <a:chOff x="139700" y="43319"/>
            <a:chExt cx="2063621" cy="40585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0" y="43319"/>
              <a:ext cx="617223" cy="40585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87049" y="71196"/>
              <a:ext cx="1516272" cy="33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Управление Федерального </a:t>
              </a:r>
            </a:p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казначейства по </a:t>
              </a:r>
              <a:r>
                <a:rPr lang="ru-RU" sz="1200" dirty="0" smtClean="0">
                  <a:solidFill>
                    <a:srgbClr val="1F497D"/>
                  </a:solidFill>
                  <a:latin typeface="Cambria" panose="02040503050406030204" pitchFamily="18" charset="0"/>
                </a:rPr>
                <a:t>Иркутской области</a:t>
              </a:r>
              <a:endParaRPr lang="ru-RU" sz="1200" dirty="0">
                <a:solidFill>
                  <a:srgbClr val="1F497D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83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1445706" y="170664"/>
            <a:ext cx="10393704" cy="80021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информации, размещаемой учреждениями,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официальном сайту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сети «Интернет»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bus.gov.ru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41438" y="6435178"/>
            <a:ext cx="550814" cy="365125"/>
          </a:xfrm>
        </p:spPr>
        <p:txBody>
          <a:bodyPr anchor="ctr" anchorCtr="1"/>
          <a:lstStyle/>
          <a:p>
            <a:fld id="{B6F15528-21DE-4FAA-801E-634DDDAF4B2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6379970" y="2865958"/>
            <a:ext cx="5148000" cy="82800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/>
            <a:r>
              <a:rPr lang="ru-RU" sz="14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 показателях бюджетной сметы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казенных учреждений).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749934" y="5570330"/>
            <a:ext cx="5485007" cy="82800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ru-RU" sz="14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 плане ФХД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(муниципального)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(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автономных и бюджетных учреждений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742950" y="4651917"/>
            <a:ext cx="5512434" cy="82800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ru-RU" sz="14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 государственном (муниципальном) задании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оказание услуг (выполнение работ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его исполнении.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5325" y="1105449"/>
            <a:ext cx="10832645" cy="6672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государственных (муниципальных) учреждениях</a:t>
            </a:r>
          </a:p>
        </p:txBody>
      </p:sp>
      <p:sp>
        <p:nvSpPr>
          <p:cNvPr id="15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6379970" y="3787193"/>
            <a:ext cx="5148000" cy="82800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>
              <a:tabLst>
                <a:tab pos="0" algn="l"/>
              </a:tabLst>
            </a:pPr>
            <a:r>
              <a:rPr lang="ru-RU" sz="14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 результатах деятельности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 использовании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6379970" y="1935810"/>
            <a:ext cx="5148000" cy="82800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/>
            <a:r>
              <a:rPr lang="ru-RU" sz="14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операциях с целевыми средствами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автономных и бюджетных учреждений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6379970" y="4689547"/>
            <a:ext cx="5148000" cy="82800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/>
            <a:r>
              <a:rPr lang="ru-RU" sz="14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Сведения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проведенных в отношении учреждения контрольных мероприятиях и их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6379970" y="5564527"/>
            <a:ext cx="5148000" cy="82800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/>
            <a:r>
              <a:rPr lang="ru-RU" sz="14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 годовой бухгалтерской отчетности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762000" y="1935810"/>
            <a:ext cx="5445759" cy="2550465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/>
            <a:r>
              <a:rPr lang="ru-RU" sz="1400" b="1" dirty="0" smtClean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Общая информация об учреждении:</a:t>
            </a:r>
          </a:p>
          <a:p>
            <a:pPr algn="just"/>
            <a:r>
              <a:rPr lang="ru-RU" sz="1400" b="1" dirty="0" smtClean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Устав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внесенные в него изменения;</a:t>
            </a:r>
          </a:p>
          <a:p>
            <a:pPr algn="just"/>
            <a:r>
              <a:rPr lang="ru-RU" sz="14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Свидетельство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государственной регистрации учреждения;</a:t>
            </a:r>
          </a:p>
          <a:p>
            <a:pPr algn="just"/>
            <a:r>
              <a:rPr lang="ru-RU" sz="14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Решение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учредителя о создании учреждения;</a:t>
            </a:r>
          </a:p>
          <a:p>
            <a:pPr algn="just"/>
            <a:r>
              <a:rPr lang="ru-RU" sz="14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Решение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учредителя о назначении руководителя учреждения;</a:t>
            </a:r>
            <a:endParaRPr lang="ru-RU" sz="1400" b="1" dirty="0">
              <a:solidFill>
                <a:srgbClr val="11437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Положения о филиалах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представительствах</a:t>
            </a:r>
          </a:p>
          <a:p>
            <a:pPr algn="just"/>
            <a:r>
              <a:rPr lang="ru-RU" sz="14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Решения органа,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осуществляющего функции и полномочия учредителя, о назначении членов наблюдательного совета автономного учреждения или досрочном прекращении их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39699" y="43318"/>
            <a:ext cx="2813051" cy="809053"/>
            <a:chOff x="139700" y="43319"/>
            <a:chExt cx="2063621" cy="405851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0" y="43319"/>
              <a:ext cx="617223" cy="40585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87049" y="71196"/>
              <a:ext cx="1516272" cy="33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Управление Федерального </a:t>
              </a:r>
            </a:p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казначейства по </a:t>
              </a:r>
              <a:r>
                <a:rPr lang="ru-RU" sz="1200" dirty="0" smtClean="0">
                  <a:solidFill>
                    <a:srgbClr val="1F497D"/>
                  </a:solidFill>
                  <a:latin typeface="Cambria" panose="02040503050406030204" pitchFamily="18" charset="0"/>
                </a:rPr>
                <a:t>Иркутской области</a:t>
              </a:r>
              <a:endParaRPr lang="ru-RU" sz="1200" dirty="0">
                <a:solidFill>
                  <a:srgbClr val="1F497D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83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3562350" y="135136"/>
            <a:ext cx="8415260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порядке предоставления информации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 государственных и муниципальных </a:t>
            </a:r>
            <a:endParaRPr lang="ru-RU" sz="1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учреждениях 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10679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574" y="973403"/>
            <a:ext cx="11529837" cy="4090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об учреждении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8997098" y="1511093"/>
            <a:ext cx="581489" cy="25716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796093" y="1465135"/>
            <a:ext cx="581489" cy="30312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6674279" y="2255691"/>
            <a:ext cx="5227131" cy="183059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ru-RU" sz="13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Устав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внесенные в него изменения;</a:t>
            </a:r>
          </a:p>
          <a:p>
            <a:r>
              <a:rPr lang="ru-RU" sz="13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Свидетельство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государственной регистрации учреждения;</a:t>
            </a:r>
          </a:p>
          <a:p>
            <a:r>
              <a:rPr lang="ru-RU" sz="13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Решение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учредителя о создании учреждения;</a:t>
            </a:r>
          </a:p>
          <a:p>
            <a:r>
              <a:rPr lang="ru-RU" sz="13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Решение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учредителя о назначении руководителя учреждения;</a:t>
            </a:r>
            <a:endParaRPr lang="ru-RU" sz="1300" b="1" dirty="0">
              <a:solidFill>
                <a:srgbClr val="11437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3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Положения о филиалах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представительствах;</a:t>
            </a:r>
          </a:p>
          <a:p>
            <a:pPr algn="just"/>
            <a:r>
              <a:rPr lang="ru-RU" sz="13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органа,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осуществляющего функции и полномочия учредителя, о назначении членов наблюдательного совета автономного учреждения или досрочном прекращении их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3555" y="1825735"/>
            <a:ext cx="39394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6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электронном структурированном виде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705359" y="1869108"/>
            <a:ext cx="3164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6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электронные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копии документов</a:t>
            </a:r>
          </a:p>
        </p:txBody>
      </p:sp>
      <p:sp>
        <p:nvSpPr>
          <p:cNvPr id="18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639727" y="2233918"/>
            <a:ext cx="5227131" cy="1830591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marL="271463"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об учреждении формируется по данным реестра участников бюджетного процесса, а также юридических лиц, не являющихся участниками бюджетного процесса, формирование и ведение которого осуществляется в соответствии с приказом Минфина России от 23 декабря 2014 г.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163н.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6286" y="5282832"/>
            <a:ext cx="6785124" cy="141188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indent="358775" algn="just"/>
            <a:r>
              <a:rPr lang="ru-RU" sz="1400" b="1" dirty="0" smtClean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 увольнении руководителя учреждения и назначения ново</a:t>
            </a:r>
            <a:r>
              <a:rPr lang="ru-RU" sz="14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в статусе исполняющего обязанности). Решение о назначении принимает орган-учредитель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 соответствующего приказа.</a:t>
            </a:r>
          </a:p>
          <a:p>
            <a:pPr indent="358775"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одписания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приказа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разместить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 копию решения учредителя о назначении руководителя учреждения и изменить структурированную информацию, вписав туда нового руководителя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97429" y="4192659"/>
            <a:ext cx="3152682" cy="2490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позднее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5-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рабочих дней,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днем внесения изменений в документы учреждение предоставляет через официальный сайт уточненную информацию (документы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16286" y="4192659"/>
            <a:ext cx="6785124" cy="95667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indent="358775" algn="just"/>
            <a:r>
              <a:rPr lang="ru-RU" sz="1400" b="1" dirty="0">
                <a:solidFill>
                  <a:srgbClr val="1143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 внесении уточнений в Устав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порядке, установленном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Правительством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 высшим исполнительным органом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администрацией, и после его государственной регистрации.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6">
            <a:extLst>
              <a:ext uri="{FF2B5EF4-FFF2-40B4-BE49-F238E27FC236}">
                <a16:creationId xmlns="" xmlns:a16="http://schemas.microsoft.com/office/drawing/2014/main" id="{2F9DE919-46B4-49E9-AD9F-AD0464AA5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5" y="4817196"/>
            <a:ext cx="653080" cy="6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 rot="10800000">
            <a:off x="4401724" y="4914985"/>
            <a:ext cx="616589" cy="451671"/>
            <a:chOff x="5714374" y="1554255"/>
            <a:chExt cx="918304" cy="705240"/>
          </a:xfrm>
          <a:noFill/>
        </p:grpSpPr>
        <p:sp>
          <p:nvSpPr>
            <p:cNvPr id="31" name="Нашивка 30"/>
            <p:cNvSpPr/>
            <p:nvPr/>
          </p:nvSpPr>
          <p:spPr>
            <a:xfrm>
              <a:off x="5714374" y="1555413"/>
              <a:ext cx="425210" cy="704082"/>
            </a:xfrm>
            <a:prstGeom prst="chevron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49288"/>
              <a:endParaRPr lang="ru-RU" sz="2853">
                <a:solidFill>
                  <a:prstClr val="black"/>
                </a:solidFill>
              </a:endParaRPr>
            </a:p>
          </p:txBody>
        </p:sp>
        <p:sp>
          <p:nvSpPr>
            <p:cNvPr id="32" name="Нашивка 31"/>
            <p:cNvSpPr/>
            <p:nvPr/>
          </p:nvSpPr>
          <p:spPr>
            <a:xfrm>
              <a:off x="5963234" y="1554255"/>
              <a:ext cx="425210" cy="704082"/>
            </a:xfrm>
            <a:prstGeom prst="chevron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49288"/>
              <a:endParaRPr lang="ru-RU" sz="2853">
                <a:solidFill>
                  <a:prstClr val="black"/>
                </a:solidFill>
              </a:endParaRPr>
            </a:p>
          </p:txBody>
        </p:sp>
        <p:sp>
          <p:nvSpPr>
            <p:cNvPr id="33" name="Нашивка 32"/>
            <p:cNvSpPr/>
            <p:nvPr/>
          </p:nvSpPr>
          <p:spPr>
            <a:xfrm>
              <a:off x="6207468" y="1554668"/>
              <a:ext cx="425210" cy="704082"/>
            </a:xfrm>
            <a:prstGeom prst="chevron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49288"/>
              <a:endParaRPr lang="ru-RU" sz="2853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39699" y="43318"/>
            <a:ext cx="2813051" cy="809053"/>
            <a:chOff x="139700" y="43319"/>
            <a:chExt cx="2063621" cy="40585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0" y="43319"/>
              <a:ext cx="617223" cy="40585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87049" y="71196"/>
              <a:ext cx="1516272" cy="33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Управление Федерального </a:t>
              </a:r>
            </a:p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казначейства по </a:t>
              </a:r>
              <a:r>
                <a:rPr lang="ru-RU" sz="1200" dirty="0" smtClean="0">
                  <a:solidFill>
                    <a:srgbClr val="1F497D"/>
                  </a:solidFill>
                  <a:latin typeface="Cambria" panose="02040503050406030204" pitchFamily="18" charset="0"/>
                </a:rPr>
                <a:t>Иркутской области</a:t>
              </a:r>
              <a:endParaRPr lang="ru-RU" sz="1200" dirty="0">
                <a:solidFill>
                  <a:srgbClr val="1F497D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33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2724149" y="262176"/>
            <a:ext cx="9430015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порядке предоставления информации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 государственных и муниципальных учреждениях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10679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574" y="1024203"/>
            <a:ext cx="11529837" cy="4090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год и их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редакции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805256" y="1593615"/>
            <a:ext cx="581489" cy="30312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371572" y="3223173"/>
            <a:ext cx="3329572" cy="3210283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плане ФХД государственного (муниципального) учреждения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автономных и бюджетных учреждений)</a:t>
            </a:r>
          </a:p>
        </p:txBody>
      </p:sp>
      <p:sp>
        <p:nvSpPr>
          <p:cNvPr id="24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371574" y="2144106"/>
            <a:ext cx="3329570" cy="74931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показателях бюджетной сметы </a:t>
            </a:r>
            <a:b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казенных учреждений)</a:t>
            </a:r>
          </a:p>
        </p:txBody>
      </p:sp>
      <p:sp>
        <p:nvSpPr>
          <p:cNvPr id="38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4986993" y="3223173"/>
            <a:ext cx="6914418" cy="3210283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исполнение Федерального закона 326-ФЗ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казначейством прекращено размещение предоставленных учреждениями сведений о планах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ФХД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(муниципальных) учреждений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отчетах о результатах деятельности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(муниципальных)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учреждений,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предоставленных с 14.07.2022,  на едином портале бюджетной системы Российской Федерации и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открытой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официального сайта bus.gov.</a:t>
            </a:r>
            <a:r>
              <a:rPr lang="en-US" sz="1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тем, процедура предоставления сведений на официальный сайт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bus.gov.ru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изменяется.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и муниципальные учреждения продолжают предоставлять сведения о планах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ФХД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(муниципальных) учреждений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деятельности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государственных (муниципальных) учреждений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нормами Порядка 86н. </a:t>
            </a:r>
          </a:p>
          <a:p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</a:t>
            </a:r>
          </a:p>
          <a:p>
            <a:pPr algn="just"/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письмом Министерства финансов Российской Федерации № 09-07-06/94470 и Казначейства России № 07-04-05/13-23771 от 30.03.2022 предоставлены разъяснения в связи с принятием </a:t>
            </a:r>
            <a:r>
              <a:rPr lang="ru-RU" sz="13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326-ФЗ.</a:t>
            </a:r>
            <a:endParaRPr lang="ru-RU" sz="13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3918859" y="4496650"/>
            <a:ext cx="90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82FF1EAB-60BE-4921-9DB0-6EAF6DA317ED}"/>
              </a:ext>
            </a:extLst>
          </p:cNvPr>
          <p:cNvGrpSpPr/>
          <p:nvPr/>
        </p:nvGrpSpPr>
        <p:grpSpPr>
          <a:xfrm>
            <a:off x="4834843" y="3315710"/>
            <a:ext cx="0" cy="474197"/>
            <a:chOff x="7770202" y="5683762"/>
            <a:chExt cx="0" cy="616123"/>
          </a:xfrm>
        </p:grpSpPr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xmlns="" id="{E2AFAE5E-B134-437C-BDF9-2ED47215A7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0202" y="5683762"/>
              <a:ext cx="0" cy="405284"/>
            </a:xfrm>
            <a:prstGeom prst="line">
              <a:avLst/>
            </a:prstGeom>
            <a:ln w="111125" cap="rnd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xmlns="" id="{A16B6B03-5EC9-44AC-8A10-A314EA7100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0202" y="6293700"/>
              <a:ext cx="0" cy="6185"/>
            </a:xfrm>
            <a:prstGeom prst="line">
              <a:avLst/>
            </a:prstGeom>
            <a:ln w="101600" cap="rnd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4986993" y="1896741"/>
            <a:ext cx="6914418" cy="124920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marL="174625"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показателях бюджетной сметы в электронном структурированном виде и электронные копии документов на официальный сайт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bus.gov.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размещается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несмотря на наличие показателей плановых периодов. Приложенный документ должен быть оформлен соответствующим образом: наличие установленных реквизитов, подписей (электронных образов подписей), печатей (при необходимости) и т.п.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3918859" y="2515450"/>
            <a:ext cx="90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139699" y="43318"/>
            <a:ext cx="2813051" cy="809053"/>
            <a:chOff x="139700" y="43319"/>
            <a:chExt cx="2063621" cy="405851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63"/>
            <a:stretch/>
          </p:blipFill>
          <p:spPr>
            <a:xfrm>
              <a:off x="139700" y="43319"/>
              <a:ext cx="617223" cy="40585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049" y="71196"/>
              <a:ext cx="1516272" cy="33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Управление Федерального </a:t>
              </a:r>
            </a:p>
            <a:p>
              <a:pPr defTabSz="912964"/>
              <a:r>
                <a:rPr lang="ru-RU" sz="1200" dirty="0">
                  <a:solidFill>
                    <a:srgbClr val="1F497D"/>
                  </a:solidFill>
                  <a:latin typeface="Cambria" panose="02040503050406030204" pitchFamily="18" charset="0"/>
                </a:rPr>
                <a:t>казначейства по </a:t>
              </a:r>
              <a:r>
                <a:rPr lang="ru-RU" sz="1200" dirty="0" smtClean="0">
                  <a:solidFill>
                    <a:srgbClr val="1F497D"/>
                  </a:solidFill>
                  <a:latin typeface="Cambria" panose="02040503050406030204" pitchFamily="18" charset="0"/>
                </a:rPr>
                <a:t>Иркутской области</a:t>
              </a:r>
              <a:endParaRPr lang="ru-RU" sz="1200" dirty="0">
                <a:solidFill>
                  <a:srgbClr val="1F497D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5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51251</TotalTime>
  <Words>3382</Words>
  <Application>Microsoft Office PowerPoint</Application>
  <PresentationFormat>Произвольный</PresentationFormat>
  <Paragraphs>330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 и рекомендации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Анастасия Владимировна</dc:creator>
  <cp:lastModifiedBy>Филатова Лидия Юрьевна</cp:lastModifiedBy>
  <cp:revision>1773</cp:revision>
  <cp:lastPrinted>2023-08-24T04:20:56Z</cp:lastPrinted>
  <dcterms:created xsi:type="dcterms:W3CDTF">2021-09-09T06:57:17Z</dcterms:created>
  <dcterms:modified xsi:type="dcterms:W3CDTF">2023-11-03T06:07:29Z</dcterms:modified>
</cp:coreProperties>
</file>