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0" r:id="rId3"/>
    <p:sldId id="289" r:id="rId4"/>
    <p:sldId id="317" r:id="rId5"/>
    <p:sldId id="318" r:id="rId6"/>
    <p:sldId id="311" r:id="rId7"/>
    <p:sldId id="316" r:id="rId8"/>
    <p:sldId id="314" r:id="rId9"/>
    <p:sldId id="266" r:id="rId10"/>
  </p:sldIdLst>
  <p:sldSz cx="5765800" cy="32448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003B59"/>
    <a:srgbClr val="E6E6E6"/>
    <a:srgbClr val="DDDDDD"/>
    <a:srgbClr val="99CCFF"/>
    <a:srgbClr val="4978B1"/>
    <a:srgbClr val="FCFCFC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36CB5-7F92-4DAD-8286-A4E8276E0293}" v="2" dt="2020-09-25T12:09:12.0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187" d="100"/>
          <a:sy n="187" d="100"/>
        </p:scale>
        <p:origin x="-557" y="-77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iy Lisachuk" userId="ba0b35ef1dd28ba0" providerId="LiveId" clId="{4E94A437-E332-454A-BC99-102AE7D54544}"/>
    <pc:docChg chg="undo custSel addSld modSld">
      <pc:chgData name="Dmitriy Lisachuk" userId="ba0b35ef1dd28ba0" providerId="LiveId" clId="{4E94A437-E332-454A-BC99-102AE7D54544}" dt="2020-09-23T08:25:30.839" v="384" actId="20577"/>
      <pc:docMkLst>
        <pc:docMk/>
      </pc:docMkLst>
      <pc:sldChg chg="modSp mod">
        <pc:chgData name="Dmitriy Lisachuk" userId="ba0b35ef1dd28ba0" providerId="LiveId" clId="{4E94A437-E332-454A-BC99-102AE7D54544}" dt="2020-09-23T06:05:45.159" v="266" actId="20577"/>
        <pc:sldMkLst>
          <pc:docMk/>
          <pc:sldMk cId="1933087237" sldId="262"/>
        </pc:sldMkLst>
        <pc:spChg chg="mod">
          <ac:chgData name="Dmitriy Lisachuk" userId="ba0b35ef1dd28ba0" providerId="LiveId" clId="{4E94A437-E332-454A-BC99-102AE7D54544}" dt="2020-09-23T06:05:45.159" v="266" actId="20577"/>
          <ac:spMkLst>
            <pc:docMk/>
            <pc:sldMk cId="1933087237" sldId="262"/>
            <ac:spMk id="20" creationId="{00000000-0000-0000-0000-000000000000}"/>
          </ac:spMkLst>
        </pc:spChg>
      </pc:sldChg>
      <pc:sldChg chg="addSp delSp modSp mod">
        <pc:chgData name="Dmitriy Lisachuk" userId="ba0b35ef1dd28ba0" providerId="LiveId" clId="{4E94A437-E332-454A-BC99-102AE7D54544}" dt="2020-09-23T07:11:23.978" v="296" actId="113"/>
        <pc:sldMkLst>
          <pc:docMk/>
          <pc:sldMk cId="2311161155" sldId="273"/>
        </pc:sldMkLst>
        <pc:spChg chg="add mod">
          <ac:chgData name="Dmitriy Lisachuk" userId="ba0b35ef1dd28ba0" providerId="LiveId" clId="{4E94A437-E332-454A-BC99-102AE7D54544}" dt="2020-09-23T07:11:23.978" v="296" actId="113"/>
          <ac:spMkLst>
            <pc:docMk/>
            <pc:sldMk cId="2311161155" sldId="273"/>
            <ac:spMk id="2" creationId="{2E24576F-7076-4257-8C96-B00D3C51A03A}"/>
          </ac:spMkLst>
        </pc:spChg>
        <pc:spChg chg="mod">
          <ac:chgData name="Dmitriy Lisachuk" userId="ba0b35ef1dd28ba0" providerId="LiveId" clId="{4E94A437-E332-454A-BC99-102AE7D54544}" dt="2020-09-23T07:06:52.672" v="286" actId="313"/>
          <ac:spMkLst>
            <pc:docMk/>
            <pc:sldMk cId="2311161155" sldId="273"/>
            <ac:spMk id="21" creationId="{00000000-0000-0000-0000-000000000000}"/>
          </ac:spMkLst>
        </pc:spChg>
        <pc:spChg chg="del">
          <ac:chgData name="Dmitriy Lisachuk" userId="ba0b35ef1dd28ba0" providerId="LiveId" clId="{4E94A437-E332-454A-BC99-102AE7D54544}" dt="2020-09-23T07:07:28.247" v="287" actId="478"/>
          <ac:spMkLst>
            <pc:docMk/>
            <pc:sldMk cId="2311161155" sldId="273"/>
            <ac:spMk id="24" creationId="{00000000-0000-0000-0000-000000000000}"/>
          </ac:spMkLst>
        </pc:spChg>
      </pc:sldChg>
      <pc:sldChg chg="addSp delSp modSp mod">
        <pc:chgData name="Dmitriy Lisachuk" userId="ba0b35ef1dd28ba0" providerId="LiveId" clId="{4E94A437-E332-454A-BC99-102AE7D54544}" dt="2020-09-23T08:01:47.373" v="382" actId="113"/>
        <pc:sldMkLst>
          <pc:docMk/>
          <pc:sldMk cId="115299656" sldId="274"/>
        </pc:sldMkLst>
        <pc:spChg chg="mod">
          <ac:chgData name="Dmitriy Lisachuk" userId="ba0b35ef1dd28ba0" providerId="LiveId" clId="{4E94A437-E332-454A-BC99-102AE7D54544}" dt="2020-09-23T07:51:30.508" v="297"/>
          <ac:spMkLst>
            <pc:docMk/>
            <pc:sldMk cId="115299656" sldId="274"/>
            <ac:spMk id="21" creationId="{00000000-0000-0000-0000-000000000000}"/>
          </ac:spMkLst>
        </pc:spChg>
        <pc:spChg chg="add del mod">
          <ac:chgData name="Dmitriy Lisachuk" userId="ba0b35ef1dd28ba0" providerId="LiveId" clId="{4E94A437-E332-454A-BC99-102AE7D54544}" dt="2020-09-23T08:01:47.373" v="382" actId="113"/>
          <ac:spMkLst>
            <pc:docMk/>
            <pc:sldMk cId="115299656" sldId="274"/>
            <ac:spMk id="24" creationId="{00000000-0000-0000-0000-000000000000}"/>
          </ac:spMkLst>
        </pc:spChg>
      </pc:sldChg>
      <pc:sldChg chg="modSp mod">
        <pc:chgData name="Dmitriy Lisachuk" userId="ba0b35ef1dd28ba0" providerId="LiveId" clId="{4E94A437-E332-454A-BC99-102AE7D54544}" dt="2020-09-23T08:25:30.839" v="384" actId="20577"/>
        <pc:sldMkLst>
          <pc:docMk/>
          <pc:sldMk cId="570729930" sldId="276"/>
        </pc:sldMkLst>
        <pc:spChg chg="mod">
          <ac:chgData name="Dmitriy Lisachuk" userId="ba0b35ef1dd28ba0" providerId="LiveId" clId="{4E94A437-E332-454A-BC99-102AE7D54544}" dt="2020-09-23T08:25:30.839" v="384" actId="20577"/>
          <ac:spMkLst>
            <pc:docMk/>
            <pc:sldMk cId="570729930" sldId="276"/>
            <ac:spMk id="15" creationId="{00000000-0000-0000-0000-000000000000}"/>
          </ac:spMkLst>
        </pc:spChg>
        <pc:spChg chg="mod">
          <ac:chgData name="Dmitriy Lisachuk" userId="ba0b35ef1dd28ba0" providerId="LiveId" clId="{4E94A437-E332-454A-BC99-102AE7D54544}" dt="2020-09-23T08:20:55.842" v="383"/>
          <ac:spMkLst>
            <pc:docMk/>
            <pc:sldMk cId="570729930" sldId="276"/>
            <ac:spMk id="21" creationId="{00000000-0000-0000-0000-000000000000}"/>
          </ac:spMkLst>
        </pc:spChg>
      </pc:sldChg>
      <pc:sldChg chg="modSp add mod">
        <pc:chgData name="Dmitriy Lisachuk" userId="ba0b35ef1dd28ba0" providerId="LiveId" clId="{4E94A437-E332-454A-BC99-102AE7D54544}" dt="2020-09-23T07:59:51.369" v="380" actId="12"/>
        <pc:sldMkLst>
          <pc:docMk/>
          <pc:sldMk cId="4212539595" sldId="282"/>
        </pc:sldMkLst>
        <pc:spChg chg="mod">
          <ac:chgData name="Dmitriy Lisachuk" userId="ba0b35ef1dd28ba0" providerId="LiveId" clId="{4E94A437-E332-454A-BC99-102AE7D54544}" dt="2020-09-23T07:58:47.071" v="371" actId="20577"/>
          <ac:spMkLst>
            <pc:docMk/>
            <pc:sldMk cId="4212539595" sldId="282"/>
            <ac:spMk id="15" creationId="{00000000-0000-0000-0000-000000000000}"/>
          </ac:spMkLst>
        </pc:spChg>
        <pc:spChg chg="mod">
          <ac:chgData name="Dmitriy Lisachuk" userId="ba0b35ef1dd28ba0" providerId="LiveId" clId="{4E94A437-E332-454A-BC99-102AE7D54544}" dt="2020-09-23T07:59:51.369" v="380" actId="12"/>
          <ac:spMkLst>
            <pc:docMk/>
            <pc:sldMk cId="4212539595" sldId="282"/>
            <ac:spMk id="24" creationId="{00000000-0000-0000-0000-000000000000}"/>
          </ac:spMkLst>
        </pc:spChg>
      </pc:sldChg>
    </pc:docChg>
  </pc:docChgLst>
  <pc:docChgLst>
    <pc:chgData name="Dmitriy Lisachuk" userId="ba0b35ef1dd28ba0" providerId="LiveId" clId="{A7336CB5-7F92-4DAD-8286-A4E8276E0293}"/>
    <pc:docChg chg="modSld">
      <pc:chgData name="Dmitriy Lisachuk" userId="ba0b35ef1dd28ba0" providerId="LiveId" clId="{A7336CB5-7F92-4DAD-8286-A4E8276E0293}" dt="2020-09-25T12:10:48.289" v="4" actId="6549"/>
      <pc:docMkLst>
        <pc:docMk/>
      </pc:docMkLst>
      <pc:sldChg chg="modSp mod">
        <pc:chgData name="Dmitriy Lisachuk" userId="ba0b35ef1dd28ba0" providerId="LiveId" clId="{A7336CB5-7F92-4DAD-8286-A4E8276E0293}" dt="2020-09-25T12:10:48.289" v="4" actId="6549"/>
        <pc:sldMkLst>
          <pc:docMk/>
          <pc:sldMk cId="0" sldId="256"/>
        </pc:sldMkLst>
        <pc:spChg chg="mod">
          <ac:chgData name="Dmitriy Lisachuk" userId="ba0b35ef1dd28ba0" providerId="LiveId" clId="{A7336CB5-7F92-4DAD-8286-A4E8276E0293}" dt="2020-09-25T12:10:48.289" v="4" actId="6549"/>
          <ac:spMkLst>
            <pc:docMk/>
            <pc:sldMk cId="0" sldId="256"/>
            <ac:spMk id="5" creationId="{B81985B2-FAEA-4F77-B8BE-206920CAFA7D}"/>
          </ac:spMkLst>
        </pc:spChg>
      </pc:sldChg>
      <pc:sldChg chg="modSp mod">
        <pc:chgData name="Dmitriy Lisachuk" userId="ba0b35ef1dd28ba0" providerId="LiveId" clId="{A7336CB5-7F92-4DAD-8286-A4E8276E0293}" dt="2020-09-25T12:07:41.782" v="0" actId="115"/>
        <pc:sldMkLst>
          <pc:docMk/>
          <pc:sldMk cId="115299656" sldId="274"/>
        </pc:sldMkLst>
        <pc:spChg chg="mod">
          <ac:chgData name="Dmitriy Lisachuk" userId="ba0b35ef1dd28ba0" providerId="LiveId" clId="{A7336CB5-7F92-4DAD-8286-A4E8276E0293}" dt="2020-09-25T12:07:41.782" v="0" actId="115"/>
          <ac:spMkLst>
            <pc:docMk/>
            <pc:sldMk cId="115299656" sldId="274"/>
            <ac:spMk id="24" creationId="{00000000-0000-0000-0000-000000000000}"/>
          </ac:spMkLst>
        </pc:spChg>
      </pc:sldChg>
      <pc:sldChg chg="modSp">
        <pc:chgData name="Dmitriy Lisachuk" userId="ba0b35ef1dd28ba0" providerId="LiveId" clId="{A7336CB5-7F92-4DAD-8286-A4E8276E0293}" dt="2020-09-25T12:09:12.090" v="2" actId="207"/>
        <pc:sldMkLst>
          <pc:docMk/>
          <pc:sldMk cId="1991329288" sldId="291"/>
        </pc:sldMkLst>
        <pc:picChg chg="mod">
          <ac:chgData name="Dmitriy Lisachuk" userId="ba0b35ef1dd28ba0" providerId="LiveId" clId="{A7336CB5-7F92-4DAD-8286-A4E8276E0293}" dt="2020-09-25T12:09:12.090" v="2" actId="207"/>
          <ac:picMkLst>
            <pc:docMk/>
            <pc:sldMk cId="1991329288" sldId="291"/>
            <ac:picMk id="2" creationId="{29CD61DA-ECE9-46A6-BCD7-CFBC7E2697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2641-B4D8-4D81-9350-C452486C227C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0250-CC98-4AE8-A88F-15CDAE3CF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909" cy="495361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6" y="2"/>
            <a:ext cx="2945909" cy="495361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594360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713" tIns="84856" rIns="169713" bIns="848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94" y="4778773"/>
            <a:ext cx="5438889" cy="3909466"/>
          </a:xfrm>
          <a:prstGeom prst="rect">
            <a:avLst/>
          </a:prstGeom>
        </p:spPr>
        <p:txBody>
          <a:bodyPr vert="horz" lIns="169713" tIns="84856" rIns="169713" bIns="848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279"/>
            <a:ext cx="2945909" cy="495361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6" y="9431279"/>
            <a:ext cx="2945909" cy="495361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9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2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0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4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7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3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3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3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8206734-726E-46B9-B3CD-75FDA00F97BD}" type="datetime1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://www.bus.g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39700" y="1160760"/>
            <a:ext cx="422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1437F"/>
                </a:solidFill>
                <a:cs typeface="Arial" panose="020B0604020202020204" pitchFamily="34" charset="0"/>
              </a:rPr>
              <a:t>Официальный сайт для размещения информации о государственных (муниципальных) учреждениях </a:t>
            </a:r>
            <a:r>
              <a:rPr lang="ru-RU" sz="12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11437F"/>
                </a:solidFill>
                <a:cs typeface="Arial" panose="020B0604020202020204" pitchFamily="34" charset="0"/>
                <a:hlinkClick r:id="rId4"/>
              </a:rPr>
              <a:t>www.bus.gov.ru</a:t>
            </a:r>
            <a:r>
              <a:rPr lang="en-US" sz="12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ГИС </a:t>
            </a:r>
            <a:r>
              <a:rPr lang="ru-RU" sz="1200" b="1" dirty="0">
                <a:solidFill>
                  <a:srgbClr val="11437F"/>
                </a:solidFill>
                <a:cs typeface="Arial" panose="020B0604020202020204" pitchFamily="34" charset="0"/>
              </a:rPr>
              <a:t>ГМУ)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www.irkutsk.roskazna.gov.ru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г. Иркутск,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2023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</a:t>
            </a:r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4576F-7076-4257-8C96-B00D3C51A03A}"/>
              </a:ext>
            </a:extLst>
          </p:cNvPr>
          <p:cNvSpPr txBox="1"/>
          <p:nvPr/>
        </p:nvSpPr>
        <p:spPr>
          <a:xfrm>
            <a:off x="139700" y="477405"/>
            <a:ext cx="5486400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Официальный сайт для размещения информации о государственных (муниципальных) учреждениях </a:t>
            </a:r>
            <a:r>
              <a:rPr lang="en-US" sz="1100" b="1" dirty="0">
                <a:solidFill>
                  <a:srgbClr val="11437F"/>
                </a:solidFill>
                <a:cs typeface="Arial" panose="020B0604020202020204" pitchFamily="34" charset="0"/>
              </a:rPr>
              <a:t>(www.bus.gov.ru, </a:t>
            </a:r>
            <a:r>
              <a:rPr lang="ru-RU" sz="1100" b="1" dirty="0">
                <a:solidFill>
                  <a:srgbClr val="11437F"/>
                </a:solidFill>
                <a:cs typeface="Arial" panose="020B0604020202020204" pitchFamily="34" charset="0"/>
              </a:rPr>
              <a:t>ГИС ГМУ)</a:t>
            </a:r>
          </a:p>
          <a:p>
            <a:endParaRPr lang="ru-RU" sz="1000" u="sng" dirty="0">
              <a:solidFill>
                <a:srgbClr val="11437F"/>
              </a:solidFill>
              <a:cs typeface="Arial" panose="020B0604020202020204" pitchFamily="34" charset="0"/>
            </a:endParaRPr>
          </a:p>
          <a:p>
            <a:r>
              <a:rPr lang="ru-RU" sz="1000" b="1" u="sng" dirty="0" smtClean="0">
                <a:solidFill>
                  <a:srgbClr val="11437F"/>
                </a:solidFill>
                <a:cs typeface="Arial" panose="020B0604020202020204" pitchFamily="34" charset="0"/>
              </a:rPr>
              <a:t>Основные регламентирующие документы:</a:t>
            </a:r>
            <a:endParaRPr lang="ru-RU" sz="1000" b="1" u="sng" dirty="0">
              <a:solidFill>
                <a:srgbClr val="11437F"/>
              </a:solidFill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Пунктом 3.3 статьи 32 Федерального закона от 12.01.1996 № 7-ФЗ «О </a:t>
            </a: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некоммерческих организациях» </a:t>
            </a:r>
            <a:r>
              <a:rPr lang="ru-RU" sz="1050" b="1" dirty="0">
                <a:solidFill>
                  <a:srgbClr val="11437F"/>
                </a:solidFill>
                <a:cs typeface="Arial" panose="020B0604020202020204" pitchFamily="34" charset="0"/>
              </a:rPr>
              <a:t>определен перечень документов</a:t>
            </a:r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, подлежащих </a:t>
            </a: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размещению государственными (муниципальными) учреждениями в ГИС ГМУ</a:t>
            </a:r>
            <a:r>
              <a:rPr lang="ru-RU" sz="1050" dirty="0" smtClean="0">
                <a:solidFill>
                  <a:srgbClr val="11437F"/>
                </a:solidFill>
                <a:cs typeface="Arial" panose="020B0604020202020204" pitchFamily="34" charset="0"/>
              </a:rPr>
              <a:t>.</a:t>
            </a:r>
          </a:p>
          <a:p>
            <a:endParaRPr lang="ru-RU" sz="1050" dirty="0">
              <a:solidFill>
                <a:srgbClr val="11437F"/>
              </a:solidFill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Приказом Минфина России от 21.07.2011 № 86н утвержден порядок </a:t>
            </a: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предоставления информации государственным (муниципальным) учреждением, </a:t>
            </a: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ее размещения в ГИС ГМУ, а также </a:t>
            </a:r>
            <a:r>
              <a:rPr lang="ru-RU" sz="1050" b="1" dirty="0">
                <a:solidFill>
                  <a:srgbClr val="11437F"/>
                </a:solidFill>
                <a:cs typeface="Arial" panose="020B0604020202020204" pitchFamily="34" charset="0"/>
              </a:rPr>
              <a:t>срок размещения </a:t>
            </a:r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новых документов и (или) </a:t>
            </a: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изменений в ранее опубликованные документы - </a:t>
            </a:r>
            <a:r>
              <a:rPr lang="ru-RU" sz="1050" b="1" dirty="0">
                <a:solidFill>
                  <a:srgbClr val="11437F"/>
                </a:solidFill>
                <a:cs typeface="Arial" panose="020B0604020202020204" pitchFamily="34" charset="0"/>
              </a:rPr>
              <a:t>не позднее пяти рабочих дней</a:t>
            </a:r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, </a:t>
            </a:r>
          </a:p>
          <a:p>
            <a:r>
              <a:rPr lang="ru-RU" sz="1050" dirty="0">
                <a:solidFill>
                  <a:srgbClr val="11437F"/>
                </a:solidFill>
                <a:cs typeface="Arial" panose="020B0604020202020204" pitchFamily="34" charset="0"/>
              </a:rPr>
              <a:t>следующих за днем принятия документов или внесения изменений в документы</a:t>
            </a:r>
            <a:r>
              <a:rPr lang="ru-RU" sz="800" dirty="0" smtClean="0">
                <a:solidFill>
                  <a:srgbClr val="11437F"/>
                </a:solidFill>
                <a:cs typeface="Arial" panose="020B0604020202020204" pitchFamily="34" charset="0"/>
              </a:rPr>
              <a:t/>
            </a:r>
            <a:br>
              <a:rPr lang="ru-RU" sz="800" dirty="0" smtClean="0">
                <a:solidFill>
                  <a:srgbClr val="11437F"/>
                </a:solidFill>
                <a:cs typeface="Arial" panose="020B0604020202020204" pitchFamily="34" charset="0"/>
              </a:rPr>
            </a:br>
            <a:endParaRPr lang="ru-RU" sz="800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4576F-7076-4257-8C96-B00D3C51A03A}"/>
              </a:ext>
            </a:extLst>
          </p:cNvPr>
          <p:cNvSpPr txBox="1"/>
          <p:nvPr/>
        </p:nvSpPr>
        <p:spPr>
          <a:xfrm>
            <a:off x="215900" y="967165"/>
            <a:ext cx="5480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1437F"/>
                </a:solidFill>
              </a:rPr>
              <a:t>В соответствии с п. 15.1 Органы </a:t>
            </a:r>
            <a:r>
              <a:rPr lang="ru-RU" sz="1200" dirty="0">
                <a:solidFill>
                  <a:srgbClr val="11437F"/>
                </a:solidFill>
              </a:rPr>
              <a:t>государственной власти субъекта Российской Федерации (органы местного самоуправления), осуществляющие </a:t>
            </a:r>
            <a:r>
              <a:rPr lang="ru-RU" sz="1200" b="1" dirty="0">
                <a:solidFill>
                  <a:srgbClr val="11437F"/>
                </a:solidFill>
              </a:rPr>
              <a:t>функции и полномочия учредителя</a:t>
            </a:r>
            <a:r>
              <a:rPr lang="ru-RU" sz="1200" dirty="0">
                <a:solidFill>
                  <a:srgbClr val="11437F"/>
                </a:solidFill>
              </a:rPr>
              <a:t> в отношении </a:t>
            </a:r>
            <a:r>
              <a:rPr lang="ru-RU" sz="1200" dirty="0" smtClean="0">
                <a:solidFill>
                  <a:srgbClr val="11437F"/>
                </a:solidFill>
              </a:rPr>
              <a:t>учреждений (далее – Учредители), </a:t>
            </a:r>
            <a:r>
              <a:rPr lang="ru-RU" sz="1200" b="1" dirty="0">
                <a:solidFill>
                  <a:srgbClr val="11437F"/>
                </a:solidFill>
              </a:rPr>
              <a:t>обеспечивают размещение</a:t>
            </a:r>
            <a:r>
              <a:rPr lang="ru-RU" sz="1200" dirty="0">
                <a:solidFill>
                  <a:srgbClr val="11437F"/>
                </a:solidFill>
              </a:rPr>
              <a:t> в личном кабинете ГИС ГМУ </a:t>
            </a:r>
            <a:r>
              <a:rPr lang="ru-RU" sz="1200" b="1" dirty="0">
                <a:solidFill>
                  <a:srgbClr val="11437F"/>
                </a:solidFill>
              </a:rPr>
              <a:t>информации о своих подведомственных учреждениях</a:t>
            </a:r>
            <a:r>
              <a:rPr lang="ru-RU" sz="1200" dirty="0">
                <a:solidFill>
                  <a:srgbClr val="11437F"/>
                </a:solidFill>
              </a:rPr>
              <a:t>, с указанием признака доведения/не доведения Государственного задания и признака предоставления /непредставления субсидии на иные цели (целевые средства) в личном кабинете ГИС ГМУ</a:t>
            </a:r>
            <a:r>
              <a:rPr lang="ru-RU" sz="1200" dirty="0" smtClean="0">
                <a:solidFill>
                  <a:srgbClr val="11437F"/>
                </a:solidFill>
              </a:rPr>
              <a:t>.</a:t>
            </a:r>
            <a:endParaRPr lang="ru-RU" sz="1200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4576F-7076-4257-8C96-B00D3C51A03A}"/>
              </a:ext>
            </a:extLst>
          </p:cNvPr>
          <p:cNvSpPr txBox="1"/>
          <p:nvPr/>
        </p:nvSpPr>
        <p:spPr>
          <a:xfrm>
            <a:off x="215900" y="393700"/>
            <a:ext cx="5480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Для </a:t>
            </a:r>
            <a:r>
              <a:rPr lang="ru-RU" sz="900" b="1" dirty="0">
                <a:solidFill>
                  <a:srgbClr val="11437F"/>
                </a:solidFill>
                <a:cs typeface="Arial" panose="020B0604020202020204" pitchFamily="34" charset="0"/>
              </a:rPr>
              <a:t>входа в личный кабинет в ГИС ГМУ уполномоченным пользователям </a:t>
            </a: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Учредителя</a:t>
            </a:r>
            <a:r>
              <a:rPr lang="en-US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необходимо </a:t>
            </a:r>
            <a:r>
              <a:rPr lang="ru-RU" sz="900" b="1" dirty="0">
                <a:solidFill>
                  <a:srgbClr val="11437F"/>
                </a:solidFill>
                <a:cs typeface="Arial" panose="020B0604020202020204" pitchFamily="34" charset="0"/>
              </a:rPr>
              <a:t>в Подсистеме обеспечения информационной безопасности Системы обеспечения безопасности информации Федерального казначейства (далее - ПОИБ СОБИ ФК) установить полномочия </a:t>
            </a: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rgbClr val="11437F"/>
                </a:solidFill>
                <a:cs typeface="Arial" panose="020B0604020202020204" pitchFamily="34" charset="0"/>
              </a:rPr>
              <a:t>Учредитель_подг</a:t>
            </a:r>
            <a:r>
              <a:rPr lang="ru-RU" sz="900" b="1" dirty="0">
                <a:solidFill>
                  <a:srgbClr val="11437F"/>
                </a:solidFill>
                <a:cs typeface="Arial" panose="020B0604020202020204" pitchFamily="34" charset="0"/>
              </a:rPr>
              <a:t>.», </a:t>
            </a: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rgbClr val="11437F"/>
                </a:solidFill>
                <a:cs typeface="Arial" panose="020B0604020202020204" pitchFamily="34" charset="0"/>
              </a:rPr>
              <a:t>Учредитель_публ</a:t>
            </a:r>
            <a:r>
              <a:rPr lang="ru-RU" sz="900" b="1" dirty="0">
                <a:solidFill>
                  <a:srgbClr val="11437F"/>
                </a:solidFill>
                <a:cs typeface="Arial" panose="020B0604020202020204" pitchFamily="34" charset="0"/>
              </a:rPr>
              <a:t>.» в соответствии с </a:t>
            </a: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                         п</a:t>
            </a:r>
            <a:r>
              <a:rPr lang="ru-RU" sz="900" b="1" dirty="0">
                <a:solidFill>
                  <a:srgbClr val="11437F"/>
                </a:solidFill>
                <a:cs typeface="Arial" panose="020B0604020202020204" pitchFamily="34" charset="0"/>
              </a:rPr>
              <a:t>. 5.1 </a:t>
            </a:r>
            <a:r>
              <a:rPr lang="ru-RU" sz="900" b="1" u="sng" dirty="0">
                <a:solidFill>
                  <a:srgbClr val="11437F"/>
                </a:solidFill>
                <a:cs typeface="Arial" panose="020B0604020202020204" pitchFamily="34" charset="0"/>
              </a:rPr>
              <a:t>Руководства пользователя ПОИБ СОБИ ФК</a:t>
            </a:r>
            <a:r>
              <a:rPr lang="ru-RU" sz="900" b="1" u="sng" dirty="0" smtClean="0">
                <a:solidFill>
                  <a:srgbClr val="11437F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79" y="1178530"/>
            <a:ext cx="3357906" cy="1936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1937"/>
            <a:ext cx="1845823" cy="39528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39700" y="2308225"/>
            <a:ext cx="170612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4576F-7076-4257-8C96-B00D3C51A03A}"/>
              </a:ext>
            </a:extLst>
          </p:cNvPr>
          <p:cNvSpPr txBox="1"/>
          <p:nvPr/>
        </p:nvSpPr>
        <p:spPr>
          <a:xfrm>
            <a:off x="215900" y="657394"/>
            <a:ext cx="5480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11437F"/>
                </a:solidFill>
                <a:cs typeface="Arial" panose="020B0604020202020204" pitchFamily="34" charset="0"/>
              </a:rPr>
              <a:t>Подготовка к работе, порядок регистрации пользователей, порядок работы уполномоченных специалистов, а также инструкция по формированию и отправке заявок в службу технической поддержки приведены в </a:t>
            </a: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документе </a:t>
            </a:r>
            <a:r>
              <a:rPr lang="ru-RU" sz="900" b="1" u="sng" dirty="0">
                <a:solidFill>
                  <a:srgbClr val="11437F"/>
                </a:solidFill>
                <a:cs typeface="Arial" panose="020B0604020202020204" pitchFamily="34" charset="0"/>
              </a:rPr>
              <a:t>«ГМУ. Руководство пользователя».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6" y="1393825"/>
            <a:ext cx="4700588" cy="13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784225"/>
            <a:ext cx="2333585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" y="936625"/>
            <a:ext cx="2362200" cy="2238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700" y="428794"/>
            <a:ext cx="563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11437F"/>
                </a:solidFill>
              </a:rPr>
              <a:t>Инструкция по работе Учредителя в Личном кабинете ГИС ГМУ отражена в разделе 3 </a:t>
            </a:r>
            <a:r>
              <a:rPr lang="ru-RU" sz="900" b="1" u="sng" dirty="0">
                <a:solidFill>
                  <a:srgbClr val="11437F"/>
                </a:solidFill>
              </a:rPr>
              <a:t>Руководства пользователя «ГМУ. Руководство пользователя. ЛК Учреждения, представителя Учреждения, Учредителя».</a:t>
            </a:r>
          </a:p>
        </p:txBody>
      </p:sp>
    </p:spTree>
    <p:extLst>
      <p:ext uri="{BB962C8B-B14F-4D97-AF65-F5344CB8AC3E}">
        <p14:creationId xmlns:p14="http://schemas.microsoft.com/office/powerpoint/2010/main" val="19153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4576F-7076-4257-8C96-B00D3C51A03A}"/>
              </a:ext>
            </a:extLst>
          </p:cNvPr>
          <p:cNvSpPr txBox="1"/>
          <p:nvPr/>
        </p:nvSpPr>
        <p:spPr>
          <a:xfrm>
            <a:off x="215900" y="478630"/>
            <a:ext cx="525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Как найти Руководства пользователей в ГИС ГМУ </a:t>
            </a:r>
            <a:endParaRPr lang="ru-RU" sz="1050" b="1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882887"/>
            <a:ext cx="3127267" cy="2285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24576F-7076-4257-8C96-B00D3C51A03A}"/>
              </a:ext>
            </a:extLst>
          </p:cNvPr>
          <p:cNvSpPr txBox="1"/>
          <p:nvPr/>
        </p:nvSpPr>
        <p:spPr>
          <a:xfrm>
            <a:off x="120718" y="1089025"/>
            <a:ext cx="2381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На главной странице нажимаем «МЕНЮ»</a:t>
            </a:r>
          </a:p>
          <a:p>
            <a:pPr marL="228600" indent="-228600">
              <a:buAutoNum type="arabicPeriod"/>
            </a:pPr>
            <a:endParaRPr lang="ru-RU" sz="900" b="1" dirty="0" smtClean="0">
              <a:solidFill>
                <a:srgbClr val="11437F"/>
              </a:solidFill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Из меню выбираем «Документы»</a:t>
            </a:r>
          </a:p>
          <a:p>
            <a:pPr marL="228600" indent="-228600">
              <a:buAutoNum type="arabicPeriod"/>
            </a:pPr>
            <a:endParaRPr lang="ru-RU" sz="900" b="1" dirty="0" smtClean="0">
              <a:solidFill>
                <a:srgbClr val="11437F"/>
              </a:solidFill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В новом окне нажимаем на «второе меню»   (слева от центра экрана)</a:t>
            </a:r>
          </a:p>
          <a:p>
            <a:pPr marL="228600" indent="-228600">
              <a:buAutoNum type="arabicPeriod"/>
            </a:pPr>
            <a:endParaRPr lang="ru-RU" sz="900" b="1" dirty="0" smtClean="0">
              <a:solidFill>
                <a:srgbClr val="11437F"/>
              </a:solidFill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900" b="1" dirty="0" smtClean="0">
                <a:solidFill>
                  <a:srgbClr val="11437F"/>
                </a:solidFill>
                <a:cs typeface="Arial" panose="020B0604020202020204" pitchFamily="34" charset="0"/>
              </a:rPr>
              <a:t>Из меню выбираем «Руководство пользователей»</a:t>
            </a:r>
          </a:p>
          <a:p>
            <a:pPr marL="228600" indent="-228600">
              <a:buAutoNum type="arabicPeriod"/>
            </a:pPr>
            <a:endParaRPr lang="ru-RU" sz="900" b="1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8" y="1143963"/>
            <a:ext cx="257175" cy="257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2" y="1481648"/>
            <a:ext cx="265371" cy="251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29" y="1813414"/>
            <a:ext cx="240956" cy="216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22" y="2384425"/>
            <a:ext cx="253163" cy="2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01900" y="73053"/>
            <a:ext cx="324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7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00" y="47942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11437F"/>
                </a:solidFill>
              </a:rPr>
              <a:t>В случае возникновения технических ошибок при работе в личном кабинете ГИС ГМУ пользователям необходимо обращаться в единую круглосуточную службу поддержки пользователей ГИС ГМУ в разделе «Обратная связь» либо в личном кабинете ГИС ГМУ.</a:t>
            </a:r>
            <a:endParaRPr lang="ru-RU" sz="900" b="1" dirty="0">
              <a:solidFill>
                <a:srgbClr val="11437F"/>
              </a:solidFill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1241425"/>
            <a:ext cx="1948399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00" y="207962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11437F"/>
                </a:solidFill>
              </a:rPr>
              <a:t>Информацию о проблемах, препятствующих размещению информации в </a:t>
            </a:r>
          </a:p>
          <a:p>
            <a:pPr algn="just"/>
            <a:r>
              <a:rPr lang="ru-RU" sz="1000" b="1" dirty="0">
                <a:solidFill>
                  <a:srgbClr val="11437F"/>
                </a:solidFill>
              </a:rPr>
              <a:t>ГИС ГМУ, </a:t>
            </a:r>
            <a:r>
              <a:rPr lang="ru-RU" sz="1000" b="1" dirty="0" smtClean="0">
                <a:solidFill>
                  <a:srgbClr val="11437F"/>
                </a:solidFill>
              </a:rPr>
              <a:t>необходимо направлять </a:t>
            </a:r>
            <a:r>
              <a:rPr lang="ru-RU" sz="1000" b="1" dirty="0">
                <a:solidFill>
                  <a:srgbClr val="11437F"/>
                </a:solidFill>
              </a:rPr>
              <a:t>в адрес </a:t>
            </a:r>
            <a:r>
              <a:rPr lang="ru-RU" sz="1000" b="1" dirty="0" smtClean="0">
                <a:solidFill>
                  <a:srgbClr val="11437F"/>
                </a:solidFill>
              </a:rPr>
              <a:t>УФК по Иркутской области.</a:t>
            </a:r>
            <a:endParaRPr lang="ru-RU" sz="900" b="1" dirty="0">
              <a:solidFill>
                <a:srgbClr val="11437F"/>
              </a:solidFill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552" y="2648062"/>
            <a:ext cx="1843947" cy="3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0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1119" y="84772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Федерального казначейства</a:t>
            </a:r>
          </a:p>
          <a:p>
            <a:r>
              <a:rPr lang="ru-RU" sz="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1900" y="73053"/>
            <a:ext cx="324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информационные системы:</a:t>
            </a:r>
          </a:p>
          <a:p>
            <a:pPr algn="r"/>
            <a:r>
              <a:rPr lang="ru-RU" sz="6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ГМУ</a:t>
            </a:r>
            <a:endParaRPr lang="ru-RU" sz="6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3475</TotalTime>
  <Words>533</Words>
  <Application>Microsoft Office PowerPoint</Application>
  <PresentationFormat>Произвольный</PresentationFormat>
  <Paragraphs>82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Филатова Лидия Юрьевна</cp:lastModifiedBy>
  <cp:revision>270</cp:revision>
  <cp:lastPrinted>2022-11-01T09:10:11Z</cp:lastPrinted>
  <dcterms:created xsi:type="dcterms:W3CDTF">2019-07-31T16:47:50Z</dcterms:created>
  <dcterms:modified xsi:type="dcterms:W3CDTF">2023-11-03T06:07:46Z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